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webp" ContentType="image/webp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charts/chart1.xml" ContentType="application/vnd.openxmlformats-officedocument.drawingml.chart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Base ROI</c:v>
                </c:pt>
              </c:strCache>
            </c:strRef>
          </c:tx>
          <c:spPr>
            <a:solidFill>
              <a:srgbClr val="526B60"/>
            </a:solidFill>
            <a:effectLst/>
          </c:spPr>
          <c:invertIfNegative val="0"/>
          <c:dLbls>
            <c:numFmt formatCode="0.0&quot;%&quot;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1F2423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12 мес.</c:v>
                  </c:pt>
                  <c:pt idx="1">
                    <c:v>24 мес.</c:v>
                  </c:pt>
                  <c:pt idx="2">
                    <c:v>36 мес.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-41.6</c:v>
                </c:pt>
                <c:pt idx="1">
                  <c:v>16.8</c:v>
                </c:pt>
                <c:pt idx="2">
                  <c:v>75.2</c:v>
                </c:pt>
              </c:numCache>
            </c:numRef>
          </c:val>
        </c:ser>
        <c:dLbls>
          <c:numFmt formatCode="0.0&quot;%&quot;" sourceLinked="0"/>
          <c:txPr>
            <a:bodyPr/>
            <a:lstStyle/>
            <a:p>
              <a:pPr>
                <a:defRPr b="0" i="0" strike="noStrike" sz="1200" u="none">
                  <a:solidFill>
                    <a:srgbClr val="1F2423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1F2423"/>
                </a:solidFill>
                <a:latin typeface="Golos Text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80"/>
          <c:min val="-50"/>
        </c:scaling>
        <c:delete val="0"/>
        <c:axPos val="l"/>
        <c:majorGridlines>
          <c:spPr>
            <a:ln w="7620" cap="flat">
              <a:solidFill>
                <a:srgbClr val="D8D3C9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6F7471"/>
                </a:solidFill>
                <a:latin typeface="Golos Text"/>
              </a:defRPr>
            </a:pPr>
            <a:endParaRPr lang="en-US"/>
          </a:p>
        </c:txPr>
        <c:crossAx val="209473455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Сценарии — research/legal-security-usecases.md, разделы 6.2, 6.3 и 6.5. Граница безопасности: AI не выбирает инженерное решение и не подписывает ППР.
SOURCE INVENTORY / ПОЛНЫЕ ИСТОЧНИКИ
• research/legal-security-usecases.md §§6.2, 6.3, 6.5 — закупки, строительство и УК.
• Градостроительный кодекс РФ: https://www.consultant.ru/document/cons_doc_LAW_51040/ — доступ 09.09.2026.
ВИЗУАЛ
• assets/construction-project-office.png
• Маркировка: «Визуализация концепции». Сцена сгенерирована и не является доказательством реального внедрения.
Редакционная оговорка: видимый текст сохранён из copy/premium-deck-copy.md (Deck 2); переносы строк не меняют смысл.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Числа — data/roi-model.xlsx и research/hardware-market-economics.md, срез 09.09.2026. Цены не оферта. Проверенных объявлений Avito — 0. Лимит 500 000 ₽ относится только к вычислительному оборудованию. On-prem не обеспечивает 152-ФЗ автоматически.
SOURCE INVENTORY / ПОЛНЫЕ ИСТОЧНИКИ
• data/roi-model.xlsx — Assumptions, Hardware, Cloud, ROI: Base initial 627894.4524 ₽; OPEX 34061.3148 ₽/month; payback 20.547975 months; ROI −41.6001% / +16.7998% / +75.1997% at 12/24/36 months.
• research/hardware-market-economics.md §§2, 5, TCO/ROI — срез 09.09.2026.
• 152-ФЗ: https://www.consultant.ru/document/cons_doc_LAW_61801/ — локальное размещение не равно автоматическому соответствию.
Редакционная оговорка: видимый текст сохранён из copy/premium-deck-copy.md (Deck 2); переносы строк не меняют смысл.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Рекомендуемая дорожная карта — раздел 9 research/legal-security-usecases.md. Срок не гарантирован; зависит от качества сканов, версий, доступа к ПД/РД и решений ИБ/права.
SOURCE INVENTORY / ПОЛНЫЕ ИСТОЧНИКИ
• research/legal-security-usecases.md §9 — 90-дневный план, владельцы и контрольные точки.
• NIST SP 800-34 Rev.1: https://csrc.nist.gov/pubs/sp/800/34/r1/final — restore test context.
Редакционная оговорка: видимый текст сохранён из copy/premium-deck-copy.md (Deck 2); переносы строк не меняют смысл.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CTA. Чувствительные данные до правовой и ИБ-оценки не загружаются. Результат встречи: карта пилота, а не окончательная инженерная, юридическая или коммерческая спецификация.
SOURCE INVENTORY / ПОЛНЫЕ ИСТОЧНИКИ
• .agents/product-marketing.md §Goals — цель встречи и следующий шаг.
• research/legal-security-usecases.md §6.7 — PoV и stop criteria.
ВИЗУАЛ
• assets/construction-project-office.png
• Маркировка: «Визуализация концепции». Сцена сгенерирована и не является доказательством реального внедрения.
Редакционная оговорка: видимый текст сохранён из copy/premium-deck-copy.md (Deck 2); переносы строк не меняют смысл.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Это карта типовых болей из внутреннего каталога сценариев, не статистика рынка и не клиентский кейс. Денежный ущерб не заявлять до анализа процесса заказчика.
SOURCE INVENTORY / ПОЛНЫЕ ИСТОЧНИКИ
• .agents/product-marketing.md §Problems &amp; Pain Points — версия, поиск, ручная сверка.
• research/legal-security-usecases.md §6.3 — строительные сценарии.
Редакционная оговорка: видимый текст сохранён из copy/premium-deck-copy.md (Deck 2); переносы строк не меняют смысл.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Цели пилота — раздел 6.3 research/legal-security-usecases.md. Актуальность норм и authoritative version подтверждает инженер; AI не является официальным источником требований.
SOURCE INVENTORY / ПОЛНЫЕ ИСТОЧНИКИ
• research/legal-security-usecases.md §6.3 — поиск по нормам и ПД/РД; цели времени и точности.
• Docling: https://github.com/docling-project/docling — класс document parsing; доступ 09.09.2026.
• design/photo-inventory.md #2 — допустимый construction evidence crop.
ВИЗУАЛ
• assets/10-geotextile-full.webp
• Реальное фото используется только как свидетельство рабочего процесса; AI-система на нём не показана.
Редакционная оговорка: видимый текст сохранён из copy/premium-deck-copy.md (Deck 2); переносы строк не меняют смысл.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Pilot target из раздела 6.3. Изобретённые параметры, неверная версия и ложный пропуск — ключевые риски. ППР разрабатывает и подписывает уполномоченный инженер.
SOURCE INVENTORY / ПОЛНЫЕ ИСТОЧНИКИ
• research/legal-security-usecases.md §§5, 6.3 — границы автономности и строительные цели пилота.
• Градостроительный кодекс РФ: https://www.consultant.ru/document/cons_doc_LAW_51040/.
Редакционная оговорка: видимый текст сохранён из copy/premium-deck-copy.md (Deck 2); переносы строк не меняют смысл.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Цели — разделы 6.2 и 6.3 research/legal-security-usecases.md. Никаких автоматических проводок или заказов. Денежный эффект определяется после замера частоты операций и полной ставки сотрудников.
SOURCE INVENTORY / ПОЛНЫЕ ИСТОЧНИКИ
• research/legal-security-usecases.md §§6.2, 6.3 — сверка КП и смет.
• Налоговый кодекс РФ: https://www.consultant.ru/document/cons_doc_LAW_19671/ — контекст НДС; доступ 09.09.2026.
• design/photo-inventory.md #6 — material evidence detail.
ВИЗУАЛ
• assets/15-geotextile-detail.webp
• Реальное фото используется только как свидетельство рабочего процесса; AI-система на нём не показана.
Редакционная оговорка: видимый текст сохранён из copy/premium-deck-copy.md (Deck 2); переносы строк не меняют смысл.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Цели — раздел 6.5. Emergency recall ≥99% — цель пилота, не допустимый промышленный остаточный риск. По начислениям нужен authoritative source; изменение лицевого счёта и публикация — через сотрудника.
SOURCE INVENTORY / ПОЛНЫЕ ИСТОЧНИКИ
• research/legal-security-usecases.md §6.5 — УК: обращения, аварийность, начисления и публикации.
• design/photo-inventory.md #8 — rain-work evidence crop.
ВИЗУАЛ
• assets/19-rain-work.webp
• Реальное фото используется только как свидетельство рабочего процесса; AI-система на нём не показана.
Редакционная оговорка: видимый текст сохранён из copy/premium-deck-copy.md (Deck 2); переносы строк не меняют смысл.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Модельные карточки и ограничения — research/hardware-market-economics.md, источники 19–31. Геометка, дата и связь фото с объектом проверяются отдельно; visual model не подтверждает объём или факт работ сама по себе.
SOURCE INVENTORY / ПОЛНЫЕ ИСТОЧНИКИ
• research/hardware-market-economics.md §§Local models and stacks; источники 19–31.
• Qwen model card: https://huggingface.co/Qwen/Qwen3.5-9B — доступ 09.09.2026.
• Docling: https://github.com/docling-project/docling — доступ 09.09.2026.
Редакционная оговорка: видимый текст сохранён из copy/premium-deck-copy.md (Deck 2); переносы строк не меняют смысл.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Граница из разделов 1.3 и 5 research/legal-security-usecases.md. Применимость ГрК РФ, 384-ФЗ и отраслевых норм оценивают квалифицированные специалисты заказчика. Нельзя заявлять «AI проверил безопасность объекта».
SOURCE INVENTORY / ПОЛНЫЕ ИСТОЧНИКИ
• research/legal-security-usecases.md §§1.3, 5 — строительные риски и границы автономности.
• 152-ФЗ, статья 16: https://www.consultant.ru/document/cons_doc_LAW_61801/22e884a41450dcb5cb62d956583ad32abe2bbbe9/.
Редакционная оговорка: видимый текст сохранён из copy/premium-deck-copy.md (Deck 2); переносы строк не меняют смысл.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Методика — разделы 6.7 и 7.1 research/legal-security-usecases.md. Нулевые критические утечки в тестовом наборе — критерий, но не обещание абсолютной безопасности в будущем.
SOURCE INVENTORY / ПОЛНЫЕ ИСТОЧНИКИ
• research/legal-security-usecases.md §§6.7, 7.1 — PoV, выборка, stop criteria.
• NIST SP 800-34 Rev.1: https://csrc.nist.gov/pubs/sp/800/34/r1/final — restore planning.
Редакционная оговорка: видимый текст сохранён из copy/premium-deck-copy.md (Deck 2); переносы строк не меняют смысл.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IGHT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RK">
    <p:bg>
      <p:bgPr>
        <a:solidFill>
          <a:srgbClr val="1F24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AEB4B0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1003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nsultant.ru/document/cons_doc_LAW_51040/" TargetMode="External"/><Relationship Id="rId1" Type="http://schemas.openxmlformats.org/officeDocument/2006/relationships/image" Target="../media/image-1-1.png"/><Relationship Id="rId3" Type="http://schemas.openxmlformats.org/officeDocument/2006/relationships/slideLayout" Target="../slideLayouts/slideLayout3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br.ru/scripts/XML_daily.asp?date_req=09/09/2026" TargetMode="External"/><Relationship Id="rId3" Type="http://schemas.openxmlformats.org/officeDocument/2006/relationships/hyperlink" Target="https://www.consultant.ru/document/cons_doc_LAW_61801/" TargetMode="External"/><Relationship Id="rId1" Type="http://schemas.openxmlformats.org/officeDocument/2006/relationships/chart" Target="/ppt/charts/chart1.xml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hyperlink" Target="https://csrc.nist.gov/pubs/sp/800/34/r1/final" TargetMode="Externa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at43.ru/ai-server/" TargetMode="External"/><Relationship Id="rId3" Type="http://schemas.openxmlformats.org/officeDocument/2006/relationships/hyperlink" Target="https://genai.owasp.org/llm-top-10/" TargetMode="External"/><Relationship Id="rId1" Type="http://schemas.openxmlformats.org/officeDocument/2006/relationships/image" Target="../media/image-12-1.png"/><Relationship Id="rId4" Type="http://schemas.openxmlformats.org/officeDocument/2006/relationships/slideLayout" Target="../slideLayouts/slideLayout3.xml"/><Relationship Id="rId5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hyperlink" Target="https://format43.ru/ai-server/" TargetMode="External"/><Relationship Id="rId2" Type="http://schemas.openxmlformats.org/officeDocument/2006/relationships/hyperlink" Target="https://www.consultant.ru/document/cons_doc_LAW_51040/" TargetMode="External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docling-project/docling" TargetMode="External"/><Relationship Id="rId1" Type="http://schemas.openxmlformats.org/officeDocument/2006/relationships/image" Target="../media/image-3-1.webp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consultant.ru/document/cons_doc_LAW_51040/" TargetMode="External"/><Relationship Id="rId2" Type="http://schemas.openxmlformats.org/officeDocument/2006/relationships/hyperlink" Target="https://genai.owasp.org/llm-top-10/" TargetMode="External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nsultant.ru/document/cons_doc_LAW_48699/" TargetMode="External"/><Relationship Id="rId1" Type="http://schemas.openxmlformats.org/officeDocument/2006/relationships/image" Target="../media/image-5-1.webp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nsultant.ru/document/cons_doc_LAW_51040/" TargetMode="External"/><Relationship Id="rId1" Type="http://schemas.openxmlformats.org/officeDocument/2006/relationships/image" Target="../media/image-6-1.webp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hyperlink" Target="https://huggingface.co/Qwen/Qwen3.5-9B" TargetMode="External"/><Relationship Id="rId2" Type="http://schemas.openxmlformats.org/officeDocument/2006/relationships/hyperlink" Target="https://github.com/docling-project/docling" TargetMode="External"/><Relationship Id="rId3" Type="http://schemas.openxmlformats.org/officeDocument/2006/relationships/slideLayout" Target="../slideLayouts/slideLayout3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consultant.ru/document/cons_doc_LAW_61801/22e884a41450dcb5cb62d956583ad32abe2bbbe9/" TargetMode="Externa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hyperlink" Target="https://genai.owasp.org/llm-top-10/" TargetMode="External"/><Relationship Id="rId2" Type="http://schemas.openxmlformats.org/officeDocument/2006/relationships/hyperlink" Target="https://csrc.nist.gov/pubs/sp/800/34/r1/final" TargetMode="External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F24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813816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01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pic>
        <p:nvPicPr>
          <p:cNvPr id="6" name="Image 0" descr="Визуализация концепции: ПТО и старший инженер проверяют проектную документацию в офисе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509522" y="164592"/>
            <a:ext cx="0" cy="6528816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8" name="Shape 5"/>
          <p:cNvSpPr/>
          <p:nvPr/>
        </p:nvSpPr>
        <p:spPr>
          <a:xfrm>
            <a:off x="10408615" y="6547104"/>
            <a:ext cx="1682496" cy="219456"/>
          </a:xfrm>
          <a:prstGeom prst="rect">
            <a:avLst/>
          </a:prstGeom>
          <a:solidFill>
            <a:srgbClr val="1F2423">
              <a:alpha val="86000"/>
            </a:srgbClr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10472623" y="6588252"/>
            <a:ext cx="151790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2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Визуализация концепции</a:t>
            </a:r>
            <a:endParaRPr lang="en-US" sz="920" dirty="0"/>
          </a:p>
        </p:txBody>
      </p:sp>
      <p:sp>
        <p:nvSpPr>
          <p:cNvPr id="10" name="Shape 7"/>
          <p:cNvSpPr/>
          <p:nvPr/>
        </p:nvSpPr>
        <p:spPr>
          <a:xfrm>
            <a:off x="0" y="0"/>
            <a:ext cx="5230368" cy="6858000"/>
          </a:xfrm>
          <a:prstGeom prst="rect">
            <a:avLst/>
          </a:prstGeom>
          <a:solidFill>
            <a:srgbClr val="1F2423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230368" y="475488"/>
            <a:ext cx="0" cy="5833872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12" name="Text 9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13" name="Text 10"/>
          <p:cNvSpPr txBox="1"/>
          <p:nvPr/>
        </p:nvSpPr>
        <p:spPr>
          <a:xfrm>
            <a:off x="612648" y="1078992"/>
            <a:ext cx="4160520" cy="1353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ПТО получает документы</a:t>
            </a:r>
            <a:endParaRPr lang="en-US" sz="3200" dirty="0"/>
          </a:p>
          <a:p>
            <a:pPr algn="l" indent="0" marL="0">
              <a:buNone/>
            </a:pPr>
            <a:r>
              <a:rPr lang="en-US" sz="320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к проверке, а не пустой лист</a:t>
            </a:r>
            <a:endParaRPr lang="en-US" sz="3200" dirty="0"/>
          </a:p>
        </p:txBody>
      </p:sp>
      <p:sp>
        <p:nvSpPr>
          <p:cNvPr id="14" name="Text 11"/>
          <p:cNvSpPr txBox="1"/>
          <p:nvPr/>
        </p:nvSpPr>
        <p:spPr>
          <a:xfrm>
            <a:off x="612648" y="2743200"/>
            <a:ext cx="4059936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Локальный AI-помощник ищет по ПД и РД, читает сканы, собирает черновики ППР, сверяет комплектность и готовит закупочное сравнение. Инженер проверяет первоисточник, расчёт и подпись.</a:t>
            </a:r>
            <a:endParaRPr lang="en-US" sz="1700" dirty="0"/>
          </a:p>
        </p:txBody>
      </p:sp>
      <p:sp>
        <p:nvSpPr>
          <p:cNvPr id="15" name="Shape 12"/>
          <p:cNvSpPr/>
          <p:nvPr/>
        </p:nvSpPr>
        <p:spPr>
          <a:xfrm>
            <a:off x="612648" y="4379976"/>
            <a:ext cx="146304" cy="0"/>
          </a:xfrm>
          <a:prstGeom prst="line">
            <a:avLst/>
          </a:prstGeom>
          <a:noFill/>
          <a:ln w="26670">
            <a:solidFill>
              <a:srgbClr val="A64B2A"/>
            </a:solidFill>
            <a:prstDash val="solid"/>
            <a:headEnd type="none"/>
            <a:tailEnd type="none"/>
          </a:ln>
        </p:spPr>
      </p:sp>
      <p:sp>
        <p:nvSpPr>
          <p:cNvPr id="16" name="Text 13"/>
          <p:cNvSpPr txBox="1"/>
          <p:nvPr/>
        </p:nvSpPr>
        <p:spPr>
          <a:xfrm>
            <a:off x="841248" y="4288536"/>
            <a:ext cx="384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Recommendation · строительство / ПТО / УК</a:t>
            </a:r>
            <a:endParaRPr lang="en-US" sz="1050" dirty="0"/>
          </a:p>
        </p:txBody>
      </p:sp>
      <p:sp>
        <p:nvSpPr>
          <p:cNvPr id="17" name="Text 14"/>
          <p:cNvSpPr txBox="1"/>
          <p:nvPr/>
        </p:nvSpPr>
        <p:spPr>
          <a:xfrm>
            <a:off x="612648" y="5010912"/>
            <a:ext cx="406908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2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Меньше сборки вручную.</a:t>
            </a:r>
            <a:endParaRPr lang="en-US" sz="1920" dirty="0"/>
          </a:p>
          <a:p>
            <a:pPr algn="l" indent="0" marL="0">
              <a:buNone/>
            </a:pPr>
            <a:r>
              <a:rPr lang="en-US" sz="192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Ответственность остаётся на месте.</a:t>
            </a:r>
            <a:endParaRPr lang="en-US" sz="1920" dirty="0"/>
          </a:p>
        </p:txBody>
      </p:sp>
      <p:sp>
        <p:nvSpPr>
          <p:cNvPr id="18" name="Text 15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FCFAF5"/>
                </a:solidFill>
                <a:uFill>
                  <a:solidFill>
                    <a:srgbClr val="FCFAF5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2" invalidUrl="" action="" tgtFrame="" tooltip="[E3] Сценарии §§6.2–6.5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[E3] Сценарии §§6.2–6.5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AEB4B0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1159459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10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612648" y="475488"/>
            <a:ext cx="1065276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Сервер до 500 тыс. ₽ —</a:t>
            </a:r>
            <a:endParaRPr lang="en-US" sz="3150" dirty="0"/>
          </a:p>
          <a:p>
            <a:pPr algn="l" indent="0" marL="0">
              <a:buNone/>
            </a:pPr>
            <a:r>
              <a:rPr lang="en-US" sz="31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ещё не готовая система</a:t>
            </a:r>
            <a:endParaRPr lang="en-US" sz="3150" dirty="0"/>
          </a:p>
        </p:txBody>
      </p:sp>
      <p:sp>
        <p:nvSpPr>
          <p:cNvPr id="7" name="Text 5"/>
          <p:cNvSpPr txBox="1"/>
          <p:nvPr/>
        </p:nvSpPr>
        <p:spPr>
          <a:xfrm>
            <a:off x="612648" y="1554480"/>
            <a:ext cx="493776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66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Варианты узла: 223 тыс. ₽ за 64 ГБ, 383 тыс. ₽ за 128 ГБ, 468 тыс. ₽ за станцию RTX 3090. Полный старт с хранением, монтажом и интеграцией — 627 894 ₽.</a:t>
            </a:r>
            <a:endParaRPr lang="en-US" sz="166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12648" y="2761488"/>
          <a:ext cx="4937760" cy="914400"/>
        </p:xfrm>
        <a:graphic>
          <a:graphicData uri="http://schemas.openxmlformats.org/drawingml/2006/table">
            <a:tbl>
              <a:tblPr/>
              <a:tblGrid>
                <a:gridCol w="2926080"/>
                <a:gridCol w="2011680"/>
              </a:tblGrid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Вычислительный узел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Ориентир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9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64 ГБ</a:t>
                      </a:r>
                      <a:endParaRPr lang="en-US" sz="139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9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223 тыс. ₽</a:t>
                      </a:r>
                      <a:endParaRPr lang="en-US" sz="139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9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128 ГБ</a:t>
                      </a:r>
                      <a:endParaRPr lang="en-US" sz="139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9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383 тыс. ₽</a:t>
                      </a:r>
                      <a:endParaRPr lang="en-US" sz="139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9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RTX 3090</a:t>
                      </a:r>
                      <a:endParaRPr lang="en-US" sz="139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9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468 тыс. ₽</a:t>
                      </a:r>
                      <a:endParaRPr lang="en-US" sz="139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</a:tbl>
          </a:graphicData>
        </a:graphic>
      </p:graphicFrame>
      <p:sp>
        <p:nvSpPr>
          <p:cNvPr id="9" name="Shape 6"/>
          <p:cNvSpPr/>
          <p:nvPr/>
        </p:nvSpPr>
        <p:spPr>
          <a:xfrm>
            <a:off x="612648" y="5129784"/>
            <a:ext cx="146304" cy="0"/>
          </a:xfrm>
          <a:prstGeom prst="line">
            <a:avLst/>
          </a:prstGeom>
          <a:noFill/>
          <a:ln w="26670">
            <a:solidFill>
              <a:srgbClr val="A64B2A"/>
            </a:solidFill>
            <a:prstDash val="solid"/>
            <a:headEnd type="none"/>
            <a:tailEnd type="none"/>
          </a:ln>
        </p:spPr>
      </p:sp>
      <p:sp>
        <p:nvSpPr>
          <p:cNvPr id="10" name="Text 7"/>
          <p:cNvSpPr txBox="1"/>
          <p:nvPr/>
        </p:nvSpPr>
        <p:spPr>
          <a:xfrm>
            <a:off x="841248" y="5038344"/>
            <a:ext cx="2286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Calculation · compute only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3227832" y="5129784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12" name="Text 9"/>
          <p:cNvSpPr txBox="1"/>
          <p:nvPr/>
        </p:nvSpPr>
        <p:spPr>
          <a:xfrm>
            <a:off x="3456432" y="5038344"/>
            <a:ext cx="2651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Calculation · Base payback 20,5 месяца при выполнении допущений</a:t>
            </a:r>
            <a:endParaRPr lang="en-US" sz="1050" dirty="0"/>
          </a:p>
        </p:txBody>
      </p:sp>
      <p:sp>
        <p:nvSpPr>
          <p:cNvPr id="13" name="Text 10"/>
          <p:cNvSpPr txBox="1"/>
          <p:nvPr/>
        </p:nvSpPr>
        <p:spPr>
          <a:xfrm>
            <a:off x="612648" y="5687568"/>
            <a:ext cx="54406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02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Железо выбирается после замера, не вместо него.</a:t>
            </a:r>
            <a:endParaRPr lang="en-US" sz="2020" dirty="0"/>
          </a:p>
        </p:txBody>
      </p:sp>
      <p:sp>
        <p:nvSpPr>
          <p:cNvPr id="14" name="Text 11"/>
          <p:cNvSpPr txBox="1"/>
          <p:nvPr/>
        </p:nvSpPr>
        <p:spPr>
          <a:xfrm>
            <a:off x="6565392" y="14630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550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Base ROI · 12 / 24 / 36 месяцев</a:t>
            </a:r>
            <a:endParaRPr lang="en-US" sz="1550" dirty="0"/>
          </a:p>
        </p:txBody>
      </p:sp>
      <p:graphicFrame>
        <p:nvGraphicFramePr>
          <p:cNvPr id="15" name="Chart 0" descr=""/>
          <p:cNvGraphicFramePr/>
          <p:nvPr/>
        </p:nvGraphicFramePr>
        <p:xfrm>
          <a:off x="6144768" y="1755648"/>
          <a:ext cx="5394960" cy="3858768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6" name="Text 12"/>
          <p:cNvSpPr txBox="1"/>
          <p:nvPr/>
        </p:nvSpPr>
        <p:spPr>
          <a:xfrm>
            <a:off x="6428232" y="5833872"/>
            <a:ext cx="4846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60" b="1" dirty="0">
                <a:solidFill>
                  <a:srgbClr val="A64B2A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Полный Base 627 894 ₽ · payback 20,55 мес.</a:t>
            </a:r>
            <a:endParaRPr lang="en-US" sz="1060" dirty="0"/>
          </a:p>
          <a:p>
            <a:pPr algn="ctr" indent="0" marL="0">
              <a:buNone/>
            </a:pPr>
            <a:r>
              <a:rPr lang="en-US" sz="1060" b="1" dirty="0">
                <a:solidFill>
                  <a:srgbClr val="A64B2A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&lt;12 мес. — только confirmed aggressive · Avito verified = 0</a:t>
            </a:r>
            <a:endParaRPr lang="en-US" sz="1060" dirty="0"/>
          </a:p>
        </p:txBody>
      </p:sp>
      <p:sp>
        <p:nvSpPr>
          <p:cNvPr id="17" name="Text 13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2" invalidUrl="" action="" tgtFrame="" tooltip="[E4] ROI model · Base · 09.09.2026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[E4] ROI model · Base · 09.09.2026</a:t>
            </a:r>
            <a:pPr algn="l" indent="0" marL="0">
              <a:buNone/>
            </a:pPr>
            <a:r>
              <a:rPr lang="en-US" sz="950" dirty="0">
                <a:solidFill>
                  <a:srgbClr val="6F7471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   </a:t>
            </a:r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3" invalidUrl="" action="" tgtFrame="" tooltip="[E2] 152-ФЗ · не автоматически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[E2] 152-ФЗ · не автоматически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1197864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11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612648" y="475488"/>
            <a:ext cx="1065276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За 90 дней владелец процесса</a:t>
            </a:r>
            <a:endParaRPr lang="en-US" sz="3150" dirty="0"/>
          </a:p>
          <a:p>
            <a:pPr algn="l" indent="0" marL="0">
              <a:buNone/>
            </a:pPr>
            <a:r>
              <a:rPr lang="en-US" sz="31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получает измеримый результат</a:t>
            </a:r>
            <a:endParaRPr lang="en-US" sz="315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12648" y="1481328"/>
          <a:ext cx="10936224" cy="914400"/>
        </p:xfrm>
        <a:graphic>
          <a:graphicData uri="http://schemas.openxmlformats.org/drawingml/2006/table">
            <a:tbl>
              <a:tblPr/>
              <a:tblGrid>
                <a:gridCol w="2194560"/>
                <a:gridCol w="2816352"/>
                <a:gridCol w="2816352"/>
                <a:gridCol w="3108960"/>
              </a:tblGrid>
              <a:tr h="43891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Владелец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1–30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31–60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61–90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  <a:tr h="6309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6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ПТО / УК</a:t>
                      </a:r>
                      <a:endParaRPr lang="en-US" sz="136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6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процесс · документы</a:t>
                      </a:r>
                      <a:endParaRPr lang="en-US" sz="136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6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проверяющий</a:t>
                      </a:r>
                      <a:endParaRPr lang="en-US" sz="136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6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приёмка</a:t>
                      </a:r>
                      <a:endParaRPr lang="en-US" sz="136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  <a:tr h="6309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6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ИТ / ИБ</a:t>
                      </a:r>
                      <a:endParaRPr lang="en-US" sz="136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6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источники</a:t>
                      </a:r>
                      <a:endParaRPr lang="en-US" sz="136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6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контроли</a:t>
                      </a:r>
                      <a:endParaRPr lang="en-US" sz="136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6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restore test</a:t>
                      </a:r>
                      <a:endParaRPr lang="en-US" sz="136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  <a:tr h="6309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6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Команда</a:t>
                      </a:r>
                      <a:endParaRPr lang="en-US" sz="136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6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сборка</a:t>
                      </a:r>
                      <a:endParaRPr lang="en-US" sz="136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6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тесты · обучение</a:t>
                      </a:r>
                      <a:endParaRPr lang="en-US" sz="136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6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документация</a:t>
                      </a:r>
                      <a:endParaRPr lang="en-US" sz="136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  <a:tr h="6309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6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Собственник</a:t>
                      </a:r>
                      <a:endParaRPr lang="en-US" sz="136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6E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136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6E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136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6E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6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stop · pilot · scale</a:t>
                      </a:r>
                      <a:endParaRPr lang="en-US" sz="136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6E0"/>
                    </a:solidFill>
                  </a:tcPr>
                </a:tc>
              </a:tr>
            </a:tbl>
          </a:graphicData>
        </a:graphic>
      </p:graphicFrame>
      <p:sp>
        <p:nvSpPr>
          <p:cNvPr id="8" name="Text 5"/>
          <p:cNvSpPr txBox="1"/>
          <p:nvPr/>
        </p:nvSpPr>
        <p:spPr>
          <a:xfrm>
            <a:off x="612648" y="4754880"/>
            <a:ext cx="738835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9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ПТО или УК дают процесс, документы и проверяющего. ИТ и ИБ открывают нужные источники и принимают контроли. Мы собираем, тестируем, обучаем и документируем. Собственник решает: остановить, оставить пилот или масштабировать.</a:t>
            </a:r>
            <a:endParaRPr lang="en-US" sz="1590" dirty="0"/>
          </a:p>
        </p:txBody>
      </p:sp>
      <p:sp>
        <p:nvSpPr>
          <p:cNvPr id="9" name="Shape 6"/>
          <p:cNvSpPr/>
          <p:nvPr/>
        </p:nvSpPr>
        <p:spPr>
          <a:xfrm>
            <a:off x="8357616" y="4864608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10" name="Text 7"/>
          <p:cNvSpPr txBox="1"/>
          <p:nvPr/>
        </p:nvSpPr>
        <p:spPr>
          <a:xfrm>
            <a:off x="8586216" y="4773168"/>
            <a:ext cx="29626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Recommendation · 90-дневный план</a:t>
            </a:r>
            <a:endParaRPr lang="en-US" sz="1050" dirty="0"/>
          </a:p>
        </p:txBody>
      </p:sp>
      <p:sp>
        <p:nvSpPr>
          <p:cNvPr id="11" name="Text 8"/>
          <p:cNvSpPr txBox="1"/>
          <p:nvPr/>
        </p:nvSpPr>
        <p:spPr>
          <a:xfrm>
            <a:off x="612648" y="5852160"/>
            <a:ext cx="9875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0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Один владелец процесса важнее ещё одной функции в демо.</a:t>
            </a:r>
            <a:endParaRPr lang="en-US" sz="2050" dirty="0"/>
          </a:p>
        </p:txBody>
      </p:sp>
      <p:sp>
        <p:nvSpPr>
          <p:cNvPr id="12" name="Text 9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1" invalidUrl="" action="" tgtFrame="" tooltip="[E6] 90-day plan §9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[E6] 90-day plan §9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F24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1236269"/>
            <a:ext cx="100584" cy="100584"/>
          </a:xfrm>
          <a:prstGeom prst="rect">
            <a:avLst/>
          </a:prstGeom>
          <a:solidFill>
            <a:srgbClr val="A64B2A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12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pic>
        <p:nvPicPr>
          <p:cNvPr id="6" name="Image 0" descr="Визуализация концепции: рабочая сессия ПТО по одному документному процессу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509522" y="164592"/>
            <a:ext cx="0" cy="6528816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8" name="Shape 5"/>
          <p:cNvSpPr/>
          <p:nvPr/>
        </p:nvSpPr>
        <p:spPr>
          <a:xfrm>
            <a:off x="10408615" y="6547104"/>
            <a:ext cx="1682496" cy="219456"/>
          </a:xfrm>
          <a:prstGeom prst="rect">
            <a:avLst/>
          </a:prstGeom>
          <a:solidFill>
            <a:srgbClr val="1F2423">
              <a:alpha val="86000"/>
            </a:srgbClr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10472623" y="6588252"/>
            <a:ext cx="151790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2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Визуализация концепции</a:t>
            </a:r>
            <a:endParaRPr lang="en-US" sz="920" dirty="0"/>
          </a:p>
        </p:txBody>
      </p:sp>
      <p:sp>
        <p:nvSpPr>
          <p:cNvPr id="10" name="Shape 7"/>
          <p:cNvSpPr/>
          <p:nvPr/>
        </p:nvSpPr>
        <p:spPr>
          <a:xfrm>
            <a:off x="0" y="0"/>
            <a:ext cx="5248656" cy="6858000"/>
          </a:xfrm>
          <a:prstGeom prst="rect">
            <a:avLst/>
          </a:prstGeom>
          <a:solidFill>
            <a:srgbClr val="1F2423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248656" y="475488"/>
            <a:ext cx="0" cy="5833872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12" name="Text 9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13" name="Text 10"/>
          <p:cNvSpPr txBox="1"/>
          <p:nvPr/>
        </p:nvSpPr>
        <p:spPr>
          <a:xfrm>
            <a:off x="612648" y="1051560"/>
            <a:ext cx="413308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Разберите одну дорогую</a:t>
            </a:r>
            <a:endParaRPr lang="en-US" sz="3150" dirty="0"/>
          </a:p>
          <a:p>
            <a:pPr algn="l" indent="0" marL="0">
              <a:buNone/>
            </a:pPr>
            <a:r>
              <a:rPr lang="en-US" sz="315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строительную рутину за 90 минут</a:t>
            </a:r>
            <a:endParaRPr lang="en-US" sz="3150" dirty="0"/>
          </a:p>
        </p:txBody>
      </p:sp>
      <p:sp>
        <p:nvSpPr>
          <p:cNvPr id="14" name="Text 11"/>
          <p:cNvSpPr txBox="1"/>
          <p:nvPr/>
        </p:nvSpPr>
        <p:spPr>
          <a:xfrm>
            <a:off x="612648" y="2724912"/>
            <a:ext cx="4078224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68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Принесите 5–10 обезличенных примеров: поиск листа, фрагмент ППР, сверку сметы, пакет КП или обращения УК. На встрече выберем один процесс, владельца, меру успеха и безопасный формат проверки.</a:t>
            </a:r>
            <a:endParaRPr lang="en-US" sz="1680" dirty="0"/>
          </a:p>
        </p:txBody>
      </p:sp>
      <p:sp>
        <p:nvSpPr>
          <p:cNvPr id="15" name="Shape 12"/>
          <p:cNvSpPr/>
          <p:nvPr/>
        </p:nvSpPr>
        <p:spPr>
          <a:xfrm>
            <a:off x="612648" y="4425696"/>
            <a:ext cx="146304" cy="0"/>
          </a:xfrm>
          <a:prstGeom prst="line">
            <a:avLst/>
          </a:prstGeom>
          <a:noFill/>
          <a:ln w="26670">
            <a:solidFill>
              <a:srgbClr val="A64B2A"/>
            </a:solidFill>
            <a:prstDash val="solid"/>
            <a:headEnd type="none"/>
            <a:tailEnd type="none"/>
          </a:ln>
        </p:spPr>
      </p:sp>
      <p:sp>
        <p:nvSpPr>
          <p:cNvPr id="16" name="Text 13"/>
          <p:cNvSpPr txBox="1"/>
          <p:nvPr/>
        </p:nvSpPr>
        <p:spPr>
          <a:xfrm>
            <a:off x="841248" y="4334256"/>
            <a:ext cx="3703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Recommendation · 90 минут</a:t>
            </a:r>
            <a:endParaRPr lang="en-US" sz="1050" dirty="0"/>
          </a:p>
        </p:txBody>
      </p:sp>
      <p:sp>
        <p:nvSpPr>
          <p:cNvPr id="17" name="Text 14"/>
          <p:cNvSpPr txBox="1"/>
          <p:nvPr/>
        </p:nvSpPr>
        <p:spPr>
          <a:xfrm>
            <a:off x="612648" y="4974336"/>
            <a:ext cx="4078224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4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Следующий шаг — не сервер.</a:t>
            </a:r>
            <a:endParaRPr lang="en-US" sz="1940" dirty="0"/>
          </a:p>
          <a:p>
            <a:pPr algn="l" indent="0" marL="0">
              <a:buNone/>
            </a:pPr>
            <a:r>
              <a:rPr lang="en-US" sz="194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Следующий шаг — доказуемая задача.</a:t>
            </a:r>
            <a:endParaRPr lang="en-US" sz="1940" dirty="0"/>
          </a:p>
        </p:txBody>
      </p:sp>
      <p:sp>
        <p:nvSpPr>
          <p:cNvPr id="18" name="Text 15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FCFAF5"/>
                </a:solidFill>
                <a:uFill>
                  <a:solidFill>
                    <a:srgbClr val="FCFAF5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2" invalidUrl="" action="" tgtFrame="" tooltip="[E1] Workshop goals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[E1] Workshop goals</a:t>
            </a:r>
            <a:pPr algn="l" indent="0" marL="0">
              <a:buNone/>
            </a:pPr>
            <a:r>
              <a:rPr lang="en-US" sz="950" dirty="0">
                <a:solidFill>
                  <a:srgbClr val="AEB4B0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   </a:t>
            </a:r>
            <a:pPr algn="l" indent="0" marL="0">
              <a:buNone/>
            </a:pPr>
            <a:r>
              <a:rPr lang="en-US" sz="950" u="sng" dirty="0">
                <a:solidFill>
                  <a:srgbClr val="FCFAF5"/>
                </a:solidFill>
                <a:uFill>
                  <a:solidFill>
                    <a:srgbClr val="FCFAF5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3" invalidUrl="" action="" tgtFrame="" tooltip="[E3] PoV §6.7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[E3] PoV §6.7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AEB4B0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852221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02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612648" y="475488"/>
            <a:ext cx="1065276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0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Потери начинаются с версии,</a:t>
            </a:r>
            <a:endParaRPr lang="en-US" sz="3050" dirty="0"/>
          </a:p>
          <a:p>
            <a:pPr algn="l" indent="0" marL="0">
              <a:buNone/>
            </a:pPr>
            <a:r>
              <a:rPr lang="en-US" sz="30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которую никто не может быстро найти</a:t>
            </a:r>
            <a:endParaRPr lang="en-US" sz="3050" dirty="0"/>
          </a:p>
        </p:txBody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12648" y="1536192"/>
          <a:ext cx="6903720" cy="914400"/>
        </p:xfrm>
        <a:graphic>
          <a:graphicData uri="http://schemas.openxmlformats.org/drawingml/2006/table">
            <a:tbl>
              <a:tblPr/>
              <a:tblGrid>
                <a:gridCol w="690372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Где рвётся рабочая цепочка</a:t>
                      </a:r>
                      <a:endParaRPr lang="en-US" sz="125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  <a:tr h="55778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2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ПД и РД лежат в разных папках.</a:t>
                      </a:r>
                      <a:endParaRPr lang="en-US" sz="152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  <a:tr h="55778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2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Письма меняют исходные данные.</a:t>
                      </a:r>
                      <a:endParaRPr lang="en-US" sz="152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  <a:tr h="55778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2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Смета расходится со спецификацией.</a:t>
                      </a:r>
                      <a:endParaRPr lang="en-US" sz="152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  <a:tr h="55778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2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ППР снова собирают из старого шаблона.</a:t>
                      </a:r>
                      <a:endParaRPr lang="en-US" sz="152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  <a:tr h="6309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2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В УК заявка теряется между диспетчером и подрядчиком.</a:t>
                      </a:r>
                      <a:endParaRPr lang="en-US" sz="152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7936992" y="1536192"/>
            <a:ext cx="3621024" cy="2578608"/>
          </a:xfrm>
          <a:prstGeom prst="rect">
            <a:avLst/>
          </a:prstGeom>
          <a:solidFill>
            <a:srgbClr val="323A37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8266176" y="1901952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Версия</a:t>
            </a:r>
            <a:endParaRPr lang="en-US" sz="2900" dirty="0"/>
          </a:p>
        </p:txBody>
      </p:sp>
      <p:sp>
        <p:nvSpPr>
          <p:cNvPr id="10" name="Text 7"/>
          <p:cNvSpPr txBox="1"/>
          <p:nvPr/>
        </p:nvSpPr>
        <p:spPr>
          <a:xfrm>
            <a:off x="8266176" y="2670048"/>
            <a:ext cx="283464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82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→ норма</a:t>
            </a:r>
            <a:endParaRPr lang="en-US" sz="1820" dirty="0"/>
          </a:p>
          <a:p>
            <a:pPr algn="l" indent="0" marL="0">
              <a:buNone/>
            </a:pPr>
            <a:r>
              <a:rPr lang="en-US" sz="182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→ комплектность</a:t>
            </a:r>
            <a:endParaRPr lang="en-US" sz="1820" dirty="0"/>
          </a:p>
          <a:p>
            <a:pPr algn="l" indent="0" marL="0">
              <a:buNone/>
            </a:pPr>
            <a:r>
              <a:rPr lang="en-US" sz="182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→ согласование</a:t>
            </a:r>
            <a:endParaRPr lang="en-US" sz="1820" dirty="0"/>
          </a:p>
        </p:txBody>
      </p:sp>
      <p:sp>
        <p:nvSpPr>
          <p:cNvPr id="11" name="Shape 8"/>
          <p:cNvSpPr/>
          <p:nvPr/>
        </p:nvSpPr>
        <p:spPr>
          <a:xfrm>
            <a:off x="612648" y="4937760"/>
            <a:ext cx="146304" cy="0"/>
          </a:xfrm>
          <a:prstGeom prst="line">
            <a:avLst/>
          </a:prstGeom>
          <a:noFill/>
          <a:ln w="26670">
            <a:solidFill>
              <a:srgbClr val="A64B2A"/>
            </a:solidFill>
            <a:prstDash val="solid"/>
            <a:headEnd type="none"/>
            <a:tailEnd type="none"/>
          </a:ln>
        </p:spPr>
      </p:sp>
      <p:sp>
        <p:nvSpPr>
          <p:cNvPr id="12" name="Text 9"/>
          <p:cNvSpPr txBox="1"/>
          <p:nvPr/>
        </p:nvSpPr>
        <p:spPr>
          <a:xfrm>
            <a:off x="841248" y="4846320"/>
            <a:ext cx="5806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Fact · размер потерь измеряется у заказчика</a:t>
            </a:r>
            <a:endParaRPr lang="en-US" sz="1050" dirty="0"/>
          </a:p>
        </p:txBody>
      </p:sp>
      <p:sp>
        <p:nvSpPr>
          <p:cNvPr id="13" name="Text 10"/>
          <p:cNvSpPr txBox="1"/>
          <p:nvPr/>
        </p:nvSpPr>
        <p:spPr>
          <a:xfrm>
            <a:off x="612648" y="5394960"/>
            <a:ext cx="7772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Ошибка версии стоит дороже, чем сам поиск.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1" invalidUrl="" action="" tgtFrame="" tooltip="[E1] Pain points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[E1] Pain points</a:t>
            </a:r>
            <a:pPr algn="l" indent="0" marL="0">
              <a:buNone/>
            </a:pPr>
            <a:r>
              <a:rPr lang="en-US" sz="950" dirty="0">
                <a:solidFill>
                  <a:srgbClr val="6F7471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   </a:t>
            </a:r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2" invalidUrl="" action="" tgtFrame="" tooltip="[E3] Construction §6.3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[E3] Construction §6.3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890626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03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612648" y="475488"/>
            <a:ext cx="1065276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Поиск отвечает листом, пунктом</a:t>
            </a:r>
            <a:endParaRPr lang="en-US" sz="3150" dirty="0"/>
          </a:p>
          <a:p>
            <a:pPr algn="l" indent="0" marL="0">
              <a:buNone/>
            </a:pPr>
            <a:r>
              <a:rPr lang="en-US" sz="31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и актуальной версией</a:t>
            </a:r>
            <a:endParaRPr lang="en-US" sz="3150" dirty="0"/>
          </a:p>
        </p:txBody>
      </p:sp>
      <p:sp>
        <p:nvSpPr>
          <p:cNvPr id="7" name="Text 5"/>
          <p:cNvSpPr txBox="1"/>
          <p:nvPr/>
        </p:nvSpPr>
        <p:spPr>
          <a:xfrm>
            <a:off x="612648" y="1700784"/>
            <a:ext cx="5074920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72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Инженер задаёт вопрос по объекту. Система показывает лист, пункт нормы, письмо и дату версии — только из разрешённого проекта. Если документы противоречат друг другу, она показывает расхождение.</a:t>
            </a:r>
            <a:endParaRPr lang="en-US" sz="172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099048" y="1508760"/>
          <a:ext cx="5449824" cy="914400"/>
        </p:xfrm>
        <a:graphic>
          <a:graphicData uri="http://schemas.openxmlformats.org/drawingml/2006/table">
            <a:tbl>
              <a:tblPr/>
              <a:tblGrid>
                <a:gridCol w="2340864"/>
                <a:gridCol w="3108960"/>
              </a:tblGrid>
              <a:tr h="43891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Проверяемый ответ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Место проверки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5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лист</a:t>
                      </a:r>
                      <a:endParaRPr lang="en-US" sz="145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5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проект</a:t>
                      </a:r>
                      <a:endParaRPr lang="en-US" sz="145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5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пункт нормы</a:t>
                      </a:r>
                      <a:endParaRPr lang="en-US" sz="145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5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источник</a:t>
                      </a:r>
                      <a:endParaRPr lang="en-US" sz="145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5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письмо</a:t>
                      </a:r>
                      <a:endParaRPr lang="en-US" sz="145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5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дата версии</a:t>
                      </a:r>
                      <a:endParaRPr lang="en-US" sz="145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</a:tbl>
          </a:graphicData>
        </a:graphic>
      </p:graphicFrame>
      <p:pic>
        <p:nvPicPr>
          <p:cNvPr id="9" name="Image 0" descr="Реальное фото: работник контролирует укладку геотекстиля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099048" y="3685032"/>
            <a:ext cx="5449824" cy="146304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6099048" y="4873752"/>
            <a:ext cx="5449824" cy="274320"/>
          </a:xfrm>
          <a:prstGeom prst="rect">
            <a:avLst/>
          </a:prstGeom>
          <a:solidFill>
            <a:srgbClr val="1F2423">
              <a:alpha val="91000"/>
            </a:srgbClr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11" name="Text 7"/>
          <p:cNvSpPr txBox="1"/>
          <p:nvPr/>
        </p:nvSpPr>
        <p:spPr>
          <a:xfrm>
            <a:off x="6208776" y="4933188"/>
            <a:ext cx="523036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2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Фото процесса · источник и слой проверяет специалист</a:t>
            </a:r>
            <a:endParaRPr lang="en-US" sz="920" dirty="0"/>
          </a:p>
        </p:txBody>
      </p:sp>
      <p:sp>
        <p:nvSpPr>
          <p:cNvPr id="12" name="Shape 8"/>
          <p:cNvSpPr/>
          <p:nvPr/>
        </p:nvSpPr>
        <p:spPr>
          <a:xfrm>
            <a:off x="612648" y="3913632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13" name="Text 9"/>
          <p:cNvSpPr txBox="1"/>
          <p:nvPr/>
        </p:nvSpPr>
        <p:spPr>
          <a:xfrm>
            <a:off x="841248" y="3822192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Pilot target · −30–50% времени поиска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612648" y="4270248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15" name="Text 11"/>
          <p:cNvSpPr txBox="1"/>
          <p:nvPr/>
        </p:nvSpPr>
        <p:spPr>
          <a:xfrm>
            <a:off x="841248" y="4178808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Pilot target · точность цитат ≥95%</a:t>
            </a:r>
            <a:endParaRPr lang="en-US" sz="1050" dirty="0"/>
          </a:p>
        </p:txBody>
      </p:sp>
      <p:sp>
        <p:nvSpPr>
          <p:cNvPr id="16" name="Text 12"/>
          <p:cNvSpPr txBox="1"/>
          <p:nvPr/>
        </p:nvSpPr>
        <p:spPr>
          <a:xfrm>
            <a:off x="612648" y="4892040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02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Ответ можно проверить до того,</a:t>
            </a:r>
            <a:endParaRPr lang="en-US" sz="2020" dirty="0"/>
          </a:p>
          <a:p>
            <a:pPr algn="l" indent="0" marL="0">
              <a:buNone/>
            </a:pPr>
            <a:r>
              <a:rPr lang="en-US" sz="202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как он попадёт в работу.</a:t>
            </a:r>
            <a:endParaRPr lang="en-US" sz="2020" dirty="0"/>
          </a:p>
        </p:txBody>
      </p:sp>
      <p:sp>
        <p:nvSpPr>
          <p:cNvPr id="17" name="Text 13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2" invalidUrl="" action="" tgtFrame="" tooltip="[E3] Search targets §6.3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[E3] Search targets §6.3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929030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04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612648" y="475488"/>
            <a:ext cx="1065276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ППР и проверка ПД/РД начинаются</a:t>
            </a:r>
            <a:endParaRPr lang="en-US" sz="3150" dirty="0"/>
          </a:p>
          <a:p>
            <a:pPr algn="l" indent="0" marL="0">
              <a:buNone/>
            </a:pPr>
            <a:r>
              <a:rPr lang="en-US" sz="31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с найденных пробелов</a:t>
            </a:r>
            <a:endParaRPr lang="en-US" sz="3150" dirty="0"/>
          </a:p>
        </p:txBody>
      </p:sp>
      <p:sp>
        <p:nvSpPr>
          <p:cNvPr id="7" name="Shape 5"/>
          <p:cNvSpPr/>
          <p:nvPr/>
        </p:nvSpPr>
        <p:spPr>
          <a:xfrm>
            <a:off x="612648" y="1572768"/>
            <a:ext cx="2414016" cy="1847088"/>
          </a:xfrm>
          <a:prstGeom prst="rect">
            <a:avLst/>
          </a:prstGeom>
          <a:solidFill>
            <a:srgbClr val="F0EBE1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832104" y="1773936"/>
            <a:ext cx="41148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A64B2A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01</a:t>
            </a:r>
            <a:endParaRPr lang="en-US" sz="1050" dirty="0"/>
          </a:p>
        </p:txBody>
      </p:sp>
      <p:sp>
        <p:nvSpPr>
          <p:cNvPr id="9" name="Text 7"/>
          <p:cNvSpPr txBox="1"/>
          <p:nvPr/>
        </p:nvSpPr>
        <p:spPr>
          <a:xfrm>
            <a:off x="832104" y="2130552"/>
            <a:ext cx="1920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7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Условия</a:t>
            </a:r>
            <a:endParaRPr lang="en-US" sz="1750" dirty="0"/>
          </a:p>
        </p:txBody>
      </p:sp>
      <p:sp>
        <p:nvSpPr>
          <p:cNvPr id="10" name="Text 8"/>
          <p:cNvSpPr txBox="1"/>
          <p:nvPr/>
        </p:nvSpPr>
        <p:spPr>
          <a:xfrm>
            <a:off x="832104" y="2761488"/>
            <a:ext cx="1938528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38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площадка и шаблон</a:t>
            </a:r>
            <a:endParaRPr lang="en-US" sz="1380" dirty="0"/>
          </a:p>
        </p:txBody>
      </p:sp>
      <p:sp>
        <p:nvSpPr>
          <p:cNvPr id="11" name="Shape 9"/>
          <p:cNvSpPr/>
          <p:nvPr/>
        </p:nvSpPr>
        <p:spPr>
          <a:xfrm>
            <a:off x="3456432" y="1572768"/>
            <a:ext cx="2414016" cy="1847088"/>
          </a:xfrm>
          <a:prstGeom prst="rect">
            <a:avLst/>
          </a:prstGeom>
          <a:solidFill>
            <a:srgbClr val="F0EBE1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3675888" y="1773936"/>
            <a:ext cx="41148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A64B2A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02</a:t>
            </a:r>
            <a:endParaRPr lang="en-US" sz="1050" dirty="0"/>
          </a:p>
        </p:txBody>
      </p:sp>
      <p:sp>
        <p:nvSpPr>
          <p:cNvPr id="13" name="Text 11"/>
          <p:cNvSpPr txBox="1"/>
          <p:nvPr/>
        </p:nvSpPr>
        <p:spPr>
          <a:xfrm>
            <a:off x="3675888" y="2130552"/>
            <a:ext cx="1920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7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Черновик ППР</a:t>
            </a:r>
            <a:endParaRPr lang="en-US" sz="1750" dirty="0"/>
          </a:p>
        </p:txBody>
      </p:sp>
      <p:sp>
        <p:nvSpPr>
          <p:cNvPr id="14" name="Text 12"/>
          <p:cNvSpPr txBox="1"/>
          <p:nvPr/>
        </p:nvSpPr>
        <p:spPr>
          <a:xfrm>
            <a:off x="3675888" y="2761488"/>
            <a:ext cx="1938528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38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помощник подставляет</a:t>
            </a:r>
            <a:endParaRPr lang="en-US" sz="1380" dirty="0"/>
          </a:p>
        </p:txBody>
      </p:sp>
      <p:sp>
        <p:nvSpPr>
          <p:cNvPr id="15" name="Shape 13"/>
          <p:cNvSpPr/>
          <p:nvPr/>
        </p:nvSpPr>
        <p:spPr>
          <a:xfrm>
            <a:off x="6300216" y="1572768"/>
            <a:ext cx="2414016" cy="1847088"/>
          </a:xfrm>
          <a:prstGeom prst="rect">
            <a:avLst/>
          </a:prstGeom>
          <a:solidFill>
            <a:srgbClr val="F5E8E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6519672" y="1773936"/>
            <a:ext cx="41148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A64B2A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03</a:t>
            </a:r>
            <a:endParaRPr lang="en-US" sz="1050" dirty="0"/>
          </a:p>
        </p:txBody>
      </p:sp>
      <p:sp>
        <p:nvSpPr>
          <p:cNvPr id="17" name="Text 15"/>
          <p:cNvSpPr txBox="1"/>
          <p:nvPr/>
        </p:nvSpPr>
        <p:spPr>
          <a:xfrm>
            <a:off x="6519672" y="2130552"/>
            <a:ext cx="1920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7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Пробелы ПД/РД</a:t>
            </a:r>
            <a:endParaRPr lang="en-US" sz="1750" dirty="0"/>
          </a:p>
        </p:txBody>
      </p:sp>
      <p:sp>
        <p:nvSpPr>
          <p:cNvPr id="18" name="Text 16"/>
          <p:cNvSpPr txBox="1"/>
          <p:nvPr/>
        </p:nvSpPr>
        <p:spPr>
          <a:xfrm>
            <a:off x="6519672" y="2761488"/>
            <a:ext cx="1938528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38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реестр, тома, ведомости</a:t>
            </a:r>
            <a:endParaRPr lang="en-US" sz="1380" dirty="0"/>
          </a:p>
        </p:txBody>
      </p:sp>
      <p:sp>
        <p:nvSpPr>
          <p:cNvPr id="19" name="Shape 17"/>
          <p:cNvSpPr/>
          <p:nvPr/>
        </p:nvSpPr>
        <p:spPr>
          <a:xfrm>
            <a:off x="9144000" y="1572768"/>
            <a:ext cx="2414016" cy="1847088"/>
          </a:xfrm>
          <a:prstGeom prst="rect">
            <a:avLst/>
          </a:prstGeom>
          <a:solidFill>
            <a:srgbClr val="323A37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9363456" y="1773936"/>
            <a:ext cx="41148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B28A52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04</a:t>
            </a:r>
            <a:endParaRPr lang="en-US" sz="1050" dirty="0"/>
          </a:p>
        </p:txBody>
      </p:sp>
      <p:sp>
        <p:nvSpPr>
          <p:cNvPr id="21" name="Text 19"/>
          <p:cNvSpPr txBox="1"/>
          <p:nvPr/>
        </p:nvSpPr>
        <p:spPr>
          <a:xfrm>
            <a:off x="9363456" y="2130552"/>
            <a:ext cx="1920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75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Приёмка</a:t>
            </a:r>
            <a:endParaRPr lang="en-US" sz="1750" dirty="0"/>
          </a:p>
        </p:txBody>
      </p:sp>
      <p:sp>
        <p:nvSpPr>
          <p:cNvPr id="22" name="Text 20"/>
          <p:cNvSpPr txBox="1"/>
          <p:nvPr/>
        </p:nvSpPr>
        <p:spPr>
          <a:xfrm>
            <a:off x="9363456" y="2761488"/>
            <a:ext cx="1938528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38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ГИП и нормоконтроль</a:t>
            </a:r>
            <a:endParaRPr lang="en-US" sz="1380" dirty="0"/>
          </a:p>
        </p:txBody>
      </p:sp>
      <p:sp>
        <p:nvSpPr>
          <p:cNvPr id="23" name="Text 21"/>
          <p:cNvSpPr txBox="1"/>
          <p:nvPr/>
        </p:nvSpPr>
        <p:spPr>
          <a:xfrm>
            <a:off x="612648" y="3831336"/>
            <a:ext cx="6839712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62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Помощник подставляет условия площадки в шаблон ППР и отмечает, чего не хватает. По ПД/РД сверяет реестр требований, тома и ведомости. ГИП и нормоконтроль принимают результат.</a:t>
            </a:r>
            <a:endParaRPr lang="en-US" sz="1620" dirty="0"/>
          </a:p>
        </p:txBody>
      </p:sp>
      <p:sp>
        <p:nvSpPr>
          <p:cNvPr id="24" name="Shape 22"/>
          <p:cNvSpPr/>
          <p:nvPr/>
        </p:nvSpPr>
        <p:spPr>
          <a:xfrm>
            <a:off x="7863840" y="3950208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25" name="Text 23"/>
          <p:cNvSpPr txBox="1"/>
          <p:nvPr/>
        </p:nvSpPr>
        <p:spPr>
          <a:xfrm>
            <a:off x="8092440" y="3858768"/>
            <a:ext cx="3429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Pilot target · ППР: −20–35% подготовки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7863840" y="4306824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27" name="Text 25"/>
          <p:cNvSpPr txBox="1"/>
          <p:nvPr/>
        </p:nvSpPr>
        <p:spPr>
          <a:xfrm>
            <a:off x="8092440" y="4215384"/>
            <a:ext cx="3429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Pilot target · ≥90% известных дефектов на проверочной выборке</a:t>
            </a:r>
            <a:endParaRPr lang="en-US" sz="1050" dirty="0"/>
          </a:p>
        </p:txBody>
      </p:sp>
      <p:sp>
        <p:nvSpPr>
          <p:cNvPr id="28" name="Text 26"/>
          <p:cNvSpPr txBox="1"/>
          <p:nvPr/>
        </p:nvSpPr>
        <p:spPr>
          <a:xfrm>
            <a:off x="612648" y="5157216"/>
            <a:ext cx="9875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Машина ищет пропуски. Инженер отвечает за решение.</a:t>
            </a:r>
            <a:endParaRPr lang="en-US" sz="2100" dirty="0"/>
          </a:p>
        </p:txBody>
      </p:sp>
      <p:sp>
        <p:nvSpPr>
          <p:cNvPr id="29" name="Text 27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1" invalidUrl="" action="" tgtFrame="" tooltip="[E2] Граница решений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[E2] Граница решений</a:t>
            </a:r>
            <a:pPr algn="l" indent="0" marL="0">
              <a:buNone/>
            </a:pPr>
            <a:r>
              <a:rPr lang="en-US" sz="950" dirty="0">
                <a:solidFill>
                  <a:srgbClr val="6F7471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   </a:t>
            </a:r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2" invalidUrl="" action="" tgtFrame="" tooltip="[E3] PPR / PD-RD §6.3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[E3] PPR / PD-RD §6.3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967435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05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612648" y="475488"/>
            <a:ext cx="1065276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Сметчик и закупщик видят</a:t>
            </a:r>
            <a:endParaRPr lang="en-US" sz="3150" dirty="0"/>
          </a:p>
          <a:p>
            <a:pPr algn="l" indent="0" marL="0">
              <a:buNone/>
            </a:pPr>
            <a:r>
              <a:rPr lang="en-US" sz="31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расхождение до согласования</a:t>
            </a:r>
            <a:endParaRPr lang="en-US" sz="3150" dirty="0"/>
          </a:p>
        </p:txBody>
      </p:sp>
      <p:sp>
        <p:nvSpPr>
          <p:cNvPr id="7" name="Text 5"/>
          <p:cNvSpPr txBox="1"/>
          <p:nvPr/>
        </p:nvSpPr>
        <p:spPr>
          <a:xfrm>
            <a:off x="612648" y="1591056"/>
            <a:ext cx="5010912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AI сводит смету, спецификацию, КС-2/КС-3 и коммерческие предложения. Подсвечивает разные единицы, коэффициенты, НДС, сроки и отсутствующие позиции. Сметчик подтверждает расчёт; закупщик выбирает условия.</a:t>
            </a:r>
            <a:endParaRPr lang="en-US" sz="17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12648" y="3163824"/>
          <a:ext cx="5010912" cy="914400"/>
        </p:xfrm>
        <a:graphic>
          <a:graphicData uri="http://schemas.openxmlformats.org/drawingml/2006/table">
            <a:tbl>
              <a:tblPr/>
              <a:tblGrid>
                <a:gridCol w="2852928"/>
                <a:gridCol w="2157984"/>
              </a:tblGrid>
              <a:tr h="43891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Сверка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Что остаётся человеку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  <a:tr h="6126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6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единицы · коэффициенты · НДС</a:t>
                      </a:r>
                      <a:endParaRPr lang="en-US" sz="136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6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расчёт</a:t>
                      </a:r>
                      <a:endParaRPr lang="en-US" sz="136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  <a:tr h="6126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6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сроки · отсутствующие позиции</a:t>
                      </a:r>
                      <a:endParaRPr lang="en-US" sz="136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6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выбор условий</a:t>
                      </a:r>
                      <a:endParaRPr lang="en-US" sz="136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</a:tbl>
          </a:graphicData>
        </a:graphic>
      </p:graphicFrame>
      <p:pic>
        <p:nvPicPr>
          <p:cNvPr id="9" name="Image 0" descr="Реальное фото: контроль материала и подготовленного слоя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053328" y="1371600"/>
            <a:ext cx="5495544" cy="4352544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6053328" y="5449824"/>
            <a:ext cx="5495544" cy="274320"/>
          </a:xfrm>
          <a:prstGeom prst="rect">
            <a:avLst/>
          </a:prstGeom>
          <a:solidFill>
            <a:srgbClr val="1F2423">
              <a:alpha val="91000"/>
            </a:srgbClr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11" name="Text 7"/>
          <p:cNvSpPr txBox="1"/>
          <p:nvPr/>
        </p:nvSpPr>
        <p:spPr>
          <a:xfrm>
            <a:off x="6163056" y="5509260"/>
            <a:ext cx="527608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2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Фото процесса · материал остаётся предметом проверки</a:t>
            </a:r>
            <a:endParaRPr lang="en-US" sz="920" dirty="0"/>
          </a:p>
        </p:txBody>
      </p:sp>
      <p:sp>
        <p:nvSpPr>
          <p:cNvPr id="12" name="Shape 8"/>
          <p:cNvSpPr/>
          <p:nvPr/>
        </p:nvSpPr>
        <p:spPr>
          <a:xfrm>
            <a:off x="612648" y="5056632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13" name="Text 9"/>
          <p:cNvSpPr txBox="1"/>
          <p:nvPr/>
        </p:nvSpPr>
        <p:spPr>
          <a:xfrm>
            <a:off x="841248" y="4965192"/>
            <a:ext cx="4663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Pilot target · −30% времени сверки смет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6053328" y="5952744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15" name="Text 11"/>
          <p:cNvSpPr txBox="1"/>
          <p:nvPr/>
        </p:nvSpPr>
        <p:spPr>
          <a:xfrm>
            <a:off x="6281928" y="5861304"/>
            <a:ext cx="5120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Pilot target · −40–60% подготовки сравнения КП</a:t>
            </a:r>
            <a:endParaRPr lang="en-US" sz="1050" dirty="0"/>
          </a:p>
        </p:txBody>
      </p:sp>
      <p:sp>
        <p:nvSpPr>
          <p:cNvPr id="16" name="Text 12"/>
          <p:cNvSpPr txBox="1"/>
          <p:nvPr/>
        </p:nvSpPr>
        <p:spPr>
          <a:xfrm>
            <a:off x="612648" y="5486400"/>
            <a:ext cx="5074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3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Спор начинается с одной таблицы, а не с пяти файлов.</a:t>
            </a:r>
            <a:endParaRPr lang="en-US" sz="1930" dirty="0"/>
          </a:p>
        </p:txBody>
      </p:sp>
      <p:sp>
        <p:nvSpPr>
          <p:cNvPr id="17" name="Text 13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2" invalidUrl="" action="" tgtFrame="" tooltip="[E3] Procurement + estimates §§6.2–6.3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[E3] Procurement + estimates §§6.2–6.3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1005840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06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612648" y="475488"/>
            <a:ext cx="1065276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В УК заявка быстрее доходит</a:t>
            </a:r>
            <a:endParaRPr lang="en-US" sz="3150" dirty="0"/>
          </a:p>
          <a:p>
            <a:pPr algn="l" indent="0" marL="0">
              <a:buNone/>
            </a:pPr>
            <a:r>
              <a:rPr lang="en-US" sz="31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до нужного человека</a:t>
            </a:r>
            <a:endParaRPr lang="en-US" sz="3150" dirty="0"/>
          </a:p>
        </p:txBody>
      </p:sp>
      <p:pic>
        <p:nvPicPr>
          <p:cNvPr id="7" name="Image 0" descr="Реальное фото: рабочая бригада выполняет работы в дождь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12648" y="1426464"/>
            <a:ext cx="4983480" cy="4425696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612648" y="5577840"/>
            <a:ext cx="4983480" cy="274320"/>
          </a:xfrm>
          <a:prstGeom prst="rect">
            <a:avLst/>
          </a:prstGeom>
          <a:solidFill>
            <a:srgbClr val="1F2423">
              <a:alpha val="91000"/>
            </a:srgbClr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722376" y="5637276"/>
            <a:ext cx="47640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2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Фото процесса · реальная работа, AI-система не показана</a:t>
            </a:r>
            <a:endParaRPr lang="en-US" sz="92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016752" y="1426464"/>
          <a:ext cx="55321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3520440"/>
              </a:tblGrid>
              <a:tr h="42062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Вход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Решение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7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обращение и фото</a:t>
                      </a:r>
                      <a:endParaRPr lang="en-US" sz="137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7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категория · приоритет</a:t>
                      </a:r>
                      <a:endParaRPr lang="en-US" sz="137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7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регламент дома</a:t>
                      </a:r>
                      <a:endParaRPr lang="en-US" sz="137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7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проект ответа</a:t>
                      </a:r>
                      <a:endParaRPr lang="en-US" sz="137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7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аварийность</a:t>
                      </a:r>
                      <a:endParaRPr lang="en-US" sz="137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8E2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7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жёсткие правила</a:t>
                      </a:r>
                      <a:endParaRPr lang="en-US" sz="137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8E2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7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маршрут</a:t>
                      </a:r>
                      <a:endParaRPr lang="en-US" sz="137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7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подтверждает диспетчер</a:t>
                      </a:r>
                      <a:endParaRPr lang="en-US" sz="137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</a:tbl>
          </a:graphicData>
        </a:graphic>
      </p:graphicFrame>
      <p:sp>
        <p:nvSpPr>
          <p:cNvPr id="11" name="Text 7"/>
          <p:cNvSpPr txBox="1"/>
          <p:nvPr/>
        </p:nvSpPr>
        <p:spPr>
          <a:xfrm>
            <a:off x="6016752" y="4233672"/>
            <a:ext cx="553212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6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Система читает обращение и фото, предлагает категорию, приоритет и проект ответа по регламенту дома. Аварийность определяют жёсткие правила. Диспетчер подтверждает маршрут; начисления и публикации проверяет специалист.</a:t>
            </a:r>
            <a:endParaRPr lang="en-US" sz="1560" dirty="0"/>
          </a:p>
        </p:txBody>
      </p:sp>
      <p:sp>
        <p:nvSpPr>
          <p:cNvPr id="12" name="Shape 8"/>
          <p:cNvSpPr/>
          <p:nvPr/>
        </p:nvSpPr>
        <p:spPr>
          <a:xfrm>
            <a:off x="6016752" y="5449824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13" name="Text 9"/>
          <p:cNvSpPr txBox="1"/>
          <p:nvPr/>
        </p:nvSpPr>
        <p:spPr>
          <a:xfrm>
            <a:off x="6245352" y="5358384"/>
            <a:ext cx="24963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Pilot target · −30–50% сортировки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8759952" y="5449824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15" name="Text 11"/>
          <p:cNvSpPr txBox="1"/>
          <p:nvPr/>
        </p:nvSpPr>
        <p:spPr>
          <a:xfrm>
            <a:off x="8988552" y="5358384"/>
            <a:ext cx="2560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Pilot target · аварийные обращения найдены ≥99%</a:t>
            </a:r>
            <a:endParaRPr lang="en-US" sz="1050" dirty="0"/>
          </a:p>
        </p:txBody>
      </p:sp>
      <p:sp>
        <p:nvSpPr>
          <p:cNvPr id="16" name="Text 12"/>
          <p:cNvSpPr txBox="1"/>
          <p:nvPr/>
        </p:nvSpPr>
        <p:spPr>
          <a:xfrm>
            <a:off x="612648" y="6016752"/>
            <a:ext cx="9875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3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Быстрее обычные заявки. Аварийные решения не доверяются одному AI.</a:t>
            </a:r>
            <a:endParaRPr lang="en-US" sz="1930" dirty="0"/>
          </a:p>
        </p:txBody>
      </p:sp>
      <p:sp>
        <p:nvSpPr>
          <p:cNvPr id="17" name="Text 13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2" invalidUrl="" action="" tgtFrame="" tooltip="[E3] УК triage §6.5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[E3] УК triage §6.5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F24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1044245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07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612648" y="475488"/>
            <a:ext cx="1065276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Текст, скан, встречу и чертёж</a:t>
            </a:r>
            <a:endParaRPr lang="en-US" sz="3150" dirty="0"/>
          </a:p>
          <a:p>
            <a:pPr algn="l" indent="0" marL="0">
              <a:buNone/>
            </a:pPr>
            <a:r>
              <a:rPr lang="en-US" sz="315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разбирают разные модели</a:t>
            </a:r>
            <a:endParaRPr lang="en-US" sz="3150" dirty="0"/>
          </a:p>
        </p:txBody>
      </p:sp>
      <p:sp>
        <p:nvSpPr>
          <p:cNvPr id="7" name="Text 5"/>
          <p:cNvSpPr txBox="1"/>
          <p:nvPr/>
        </p:nvSpPr>
        <p:spPr>
          <a:xfrm>
            <a:off x="612648" y="1609344"/>
            <a:ext cx="18836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60" b="1" spc="80" kern="0" dirty="0">
                <a:solidFill>
                  <a:srgbClr val="B28A52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ТЕКСТ</a:t>
            </a:r>
            <a:endParaRPr lang="en-US" sz="960" dirty="0"/>
          </a:p>
        </p:txBody>
      </p:sp>
      <p:sp>
        <p:nvSpPr>
          <p:cNvPr id="8" name="Shape 6"/>
          <p:cNvSpPr/>
          <p:nvPr/>
        </p:nvSpPr>
        <p:spPr>
          <a:xfrm>
            <a:off x="612648" y="1975104"/>
            <a:ext cx="1828800" cy="0"/>
          </a:xfrm>
          <a:prstGeom prst="line">
            <a:avLst/>
          </a:prstGeom>
          <a:noFill/>
          <a:ln w="1524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9" name="Text 7"/>
          <p:cNvSpPr txBox="1"/>
          <p:nvPr/>
        </p:nvSpPr>
        <p:spPr>
          <a:xfrm>
            <a:off x="612648" y="2267712"/>
            <a:ext cx="1874520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2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Qwen готовит текст и объясняет.</a:t>
            </a:r>
            <a:endParaRPr lang="en-US" sz="1420" dirty="0"/>
          </a:p>
        </p:txBody>
      </p:sp>
      <p:sp>
        <p:nvSpPr>
          <p:cNvPr id="10" name="Text 8"/>
          <p:cNvSpPr txBox="1"/>
          <p:nvPr/>
        </p:nvSpPr>
        <p:spPr>
          <a:xfrm>
            <a:off x="2825496" y="1609344"/>
            <a:ext cx="18836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60" b="1" spc="80" kern="0" dirty="0">
                <a:solidFill>
                  <a:srgbClr val="B28A52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СКАН</a:t>
            </a:r>
            <a:endParaRPr lang="en-US" sz="960" dirty="0"/>
          </a:p>
        </p:txBody>
      </p:sp>
      <p:sp>
        <p:nvSpPr>
          <p:cNvPr id="11" name="Shape 9"/>
          <p:cNvSpPr/>
          <p:nvPr/>
        </p:nvSpPr>
        <p:spPr>
          <a:xfrm>
            <a:off x="2825496" y="1975104"/>
            <a:ext cx="1828800" cy="0"/>
          </a:xfrm>
          <a:prstGeom prst="line">
            <a:avLst/>
          </a:prstGeom>
          <a:noFill/>
          <a:ln w="1524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12" name="Text 10"/>
          <p:cNvSpPr txBox="1"/>
          <p:nvPr/>
        </p:nvSpPr>
        <p:spPr>
          <a:xfrm>
            <a:off x="2825496" y="2267712"/>
            <a:ext cx="1874520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2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OCR читает старые сканы.</a:t>
            </a:r>
            <a:endParaRPr lang="en-US" sz="1420" dirty="0"/>
          </a:p>
        </p:txBody>
      </p:sp>
      <p:sp>
        <p:nvSpPr>
          <p:cNvPr id="13" name="Text 11"/>
          <p:cNvSpPr txBox="1"/>
          <p:nvPr/>
        </p:nvSpPr>
        <p:spPr>
          <a:xfrm>
            <a:off x="5038344" y="1609344"/>
            <a:ext cx="18836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60" b="1" spc="80" kern="0" dirty="0">
                <a:solidFill>
                  <a:srgbClr val="B28A52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РЕЧЬ</a:t>
            </a:r>
            <a:endParaRPr lang="en-US" sz="960" dirty="0"/>
          </a:p>
        </p:txBody>
      </p:sp>
      <p:sp>
        <p:nvSpPr>
          <p:cNvPr id="14" name="Shape 12"/>
          <p:cNvSpPr/>
          <p:nvPr/>
        </p:nvSpPr>
        <p:spPr>
          <a:xfrm>
            <a:off x="5038344" y="1975104"/>
            <a:ext cx="1828800" cy="0"/>
          </a:xfrm>
          <a:prstGeom prst="line">
            <a:avLst/>
          </a:prstGeom>
          <a:noFill/>
          <a:ln w="1524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15" name="Text 13"/>
          <p:cNvSpPr txBox="1"/>
          <p:nvPr/>
        </p:nvSpPr>
        <p:spPr>
          <a:xfrm>
            <a:off x="5038344" y="2267712"/>
            <a:ext cx="1874520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2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Речевая модель превращает совещание в протокол.</a:t>
            </a:r>
            <a:endParaRPr lang="en-US" sz="1420" dirty="0"/>
          </a:p>
        </p:txBody>
      </p:sp>
      <p:sp>
        <p:nvSpPr>
          <p:cNvPr id="16" name="Text 14"/>
          <p:cNvSpPr txBox="1"/>
          <p:nvPr/>
        </p:nvSpPr>
        <p:spPr>
          <a:xfrm>
            <a:off x="7251192" y="1609344"/>
            <a:ext cx="18836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60" b="1" spc="80" kern="0" dirty="0">
                <a:solidFill>
                  <a:srgbClr val="B28A52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ВИЗУАЛ</a:t>
            </a:r>
            <a:endParaRPr lang="en-US" sz="960" dirty="0"/>
          </a:p>
        </p:txBody>
      </p:sp>
      <p:sp>
        <p:nvSpPr>
          <p:cNvPr id="17" name="Shape 15"/>
          <p:cNvSpPr/>
          <p:nvPr/>
        </p:nvSpPr>
        <p:spPr>
          <a:xfrm>
            <a:off x="7251192" y="1975104"/>
            <a:ext cx="1828800" cy="0"/>
          </a:xfrm>
          <a:prstGeom prst="line">
            <a:avLst/>
          </a:prstGeom>
          <a:noFill/>
          <a:ln w="1524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18" name="Text 16"/>
          <p:cNvSpPr txBox="1"/>
          <p:nvPr/>
        </p:nvSpPr>
        <p:spPr>
          <a:xfrm>
            <a:off x="7251192" y="2267712"/>
            <a:ext cx="1874520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2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Визуальная модель помогает разбирать фото и чертежи.</a:t>
            </a:r>
            <a:endParaRPr lang="en-US" sz="1420" dirty="0"/>
          </a:p>
        </p:txBody>
      </p:sp>
      <p:sp>
        <p:nvSpPr>
          <p:cNvPr id="19" name="Text 17"/>
          <p:cNvSpPr txBox="1"/>
          <p:nvPr/>
        </p:nvSpPr>
        <p:spPr>
          <a:xfrm>
            <a:off x="9464040" y="1609344"/>
            <a:ext cx="18836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60" b="1" spc="80" kern="0" dirty="0">
                <a:solidFill>
                  <a:srgbClr val="B28A52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ИЗОБРАЖЕНИЕ</a:t>
            </a:r>
            <a:endParaRPr lang="en-US" sz="960" dirty="0"/>
          </a:p>
        </p:txBody>
      </p:sp>
      <p:sp>
        <p:nvSpPr>
          <p:cNvPr id="20" name="Shape 18"/>
          <p:cNvSpPr/>
          <p:nvPr/>
        </p:nvSpPr>
        <p:spPr>
          <a:xfrm>
            <a:off x="9464040" y="1975104"/>
            <a:ext cx="1828800" cy="0"/>
          </a:xfrm>
          <a:prstGeom prst="line">
            <a:avLst/>
          </a:prstGeom>
          <a:noFill/>
          <a:ln w="15240">
            <a:solidFill>
              <a:srgbClr val="A64B2A"/>
            </a:solidFill>
            <a:prstDash val="solid"/>
            <a:headEnd type="none"/>
            <a:tailEnd type="none"/>
          </a:ln>
        </p:spPr>
      </p:sp>
      <p:sp>
        <p:nvSpPr>
          <p:cNvPr id="21" name="Text 19"/>
          <p:cNvSpPr txBox="1"/>
          <p:nvPr/>
        </p:nvSpPr>
        <p:spPr>
          <a:xfrm>
            <a:off x="9464040" y="2267712"/>
            <a:ext cx="1874520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2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Генератор изображений нужен только для маркетинга, не для инженерных доказательств.</a:t>
            </a:r>
            <a:endParaRPr lang="en-US" sz="1420" dirty="0"/>
          </a:p>
        </p:txBody>
      </p:sp>
      <p:sp>
        <p:nvSpPr>
          <p:cNvPr id="22" name="Shape 20"/>
          <p:cNvSpPr/>
          <p:nvPr/>
        </p:nvSpPr>
        <p:spPr>
          <a:xfrm>
            <a:off x="612648" y="3977640"/>
            <a:ext cx="10424160" cy="0"/>
          </a:xfrm>
          <a:prstGeom prst="line">
            <a:avLst/>
          </a:prstGeom>
          <a:noFill/>
          <a:ln w="12700">
            <a:solidFill>
              <a:srgbClr val="323A37"/>
            </a:solidFill>
            <a:prstDash val="solid"/>
            <a:headEnd type="none"/>
            <a:tailEnd type="none"/>
          </a:ln>
        </p:spPr>
      </p:sp>
      <p:sp>
        <p:nvSpPr>
          <p:cNvPr id="23" name="Shape 21"/>
          <p:cNvSpPr/>
          <p:nvPr/>
        </p:nvSpPr>
        <p:spPr>
          <a:xfrm>
            <a:off x="612648" y="4498848"/>
            <a:ext cx="146304" cy="0"/>
          </a:xfrm>
          <a:prstGeom prst="line">
            <a:avLst/>
          </a:prstGeom>
          <a:noFill/>
          <a:ln w="2667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24" name="Text 22"/>
          <p:cNvSpPr txBox="1"/>
          <p:nvPr/>
        </p:nvSpPr>
        <p:spPr>
          <a:xfrm>
            <a:off x="841248" y="4407408"/>
            <a:ext cx="3703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Fact · назначение классов моделей</a:t>
            </a:r>
            <a:endParaRPr lang="en-US" sz="1050" dirty="0"/>
          </a:p>
        </p:txBody>
      </p:sp>
      <p:sp>
        <p:nvSpPr>
          <p:cNvPr id="25" name="Text 23"/>
          <p:cNvSpPr txBox="1"/>
          <p:nvPr/>
        </p:nvSpPr>
        <p:spPr>
          <a:xfrm>
            <a:off x="612648" y="5047488"/>
            <a:ext cx="7772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Для инженерной работы — источник и проверка,</a:t>
            </a:r>
            <a:endParaRPr lang="en-US" sz="2100" dirty="0"/>
          </a:p>
          <a:p>
            <a:pPr algn="l" indent="0" marL="0">
              <a:buNone/>
            </a:pPr>
            <a:r>
              <a:rPr lang="en-US" sz="210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не красивый ответ.</a:t>
            </a:r>
            <a:endParaRPr lang="en-US" sz="2100" dirty="0"/>
          </a:p>
        </p:txBody>
      </p:sp>
      <p:sp>
        <p:nvSpPr>
          <p:cNvPr id="26" name="Text 24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FCFAF5"/>
                </a:solidFill>
                <a:uFill>
                  <a:solidFill>
                    <a:srgbClr val="FCFAF5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1" invalidUrl="" action="" tgtFrame="" tooltip="[E4] Model cards S19–S31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[E4] Model cards S19–S31</a:t>
            </a:r>
            <a:pPr algn="l" indent="0" marL="0">
              <a:buNone/>
            </a:pPr>
            <a:r>
              <a:rPr lang="en-US" sz="950" dirty="0">
                <a:solidFill>
                  <a:srgbClr val="AEB4B0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   </a:t>
            </a:r>
            <a:pPr algn="l" indent="0" marL="0">
              <a:buNone/>
            </a:pPr>
            <a:r>
              <a:rPr lang="en-US" sz="950" u="sng" dirty="0">
                <a:solidFill>
                  <a:srgbClr val="FCFAF5"/>
                </a:solidFill>
                <a:uFill>
                  <a:solidFill>
                    <a:srgbClr val="FCFAF5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2" invalidUrl="" action="" tgtFrame="" tooltip="[S] Docling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[S] Docling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AEB4B0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1082650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08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612648" y="475488"/>
            <a:ext cx="1065276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Расчёт, допуск и подпись</a:t>
            </a:r>
            <a:endParaRPr lang="en-US" sz="3150" dirty="0"/>
          </a:p>
          <a:p>
            <a:pPr algn="l" indent="0" marL="0">
              <a:buNone/>
            </a:pPr>
            <a:r>
              <a:rPr lang="en-US" sz="31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остаются у инженера</a:t>
            </a:r>
            <a:endParaRPr lang="en-US" sz="315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12648" y="1499616"/>
          <a:ext cx="10936224" cy="914400"/>
        </p:xfrm>
        <a:graphic>
          <a:graphicData uri="http://schemas.openxmlformats.org/drawingml/2006/table">
            <a:tbl>
              <a:tblPr/>
              <a:tblGrid>
                <a:gridCol w="1901952"/>
                <a:gridCol w="6675120"/>
                <a:gridCol w="2359152"/>
              </a:tblGrid>
              <a:tr h="43891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Шаг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Кто / что делает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Право решения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Поиск</a:t>
                      </a:r>
                      <a:endParaRPr lang="en-US" sz="13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8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AI ищет нормы и требования</a:t>
                      </a:r>
                      <a:endParaRPr lang="en-US" sz="13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8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нет</a:t>
                      </a:r>
                      <a:endParaRPr lang="en-US" sz="13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Черновик</a:t>
                      </a:r>
                      <a:endParaRPr lang="en-US" sz="13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8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AI предлагает структуру</a:t>
                      </a:r>
                      <a:endParaRPr lang="en-US" sz="13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8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нет</a:t>
                      </a:r>
                      <a:endParaRPr lang="en-US" sz="13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Расчёт</a:t>
                      </a:r>
                      <a:endParaRPr lang="en-US" sz="13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8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профильная система или специалист</a:t>
                      </a:r>
                      <a:endParaRPr lang="en-US" sz="13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8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по роли</a:t>
                      </a:r>
                      <a:endParaRPr lang="en-US" sz="13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  <a:tr h="7132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Решение</a:t>
                      </a:r>
                      <a:endParaRPr lang="en-US" sz="13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8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ГИП · сметчик · бухгалтер · главный инженер · диспетчер</a:t>
                      </a:r>
                      <a:endParaRPr lang="en-US" sz="13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8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да</a:t>
                      </a:r>
                      <a:endParaRPr lang="en-US" sz="13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  <a:tr h="6217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Запрещено</a:t>
                      </a:r>
                      <a:endParaRPr lang="en-US" sz="13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8E2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8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автоподпись · автодопуск · автоплатёж</a:t>
                      </a:r>
                      <a:endParaRPr lang="en-US" sz="13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8E2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8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нет</a:t>
                      </a:r>
                      <a:endParaRPr lang="en-US" sz="13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8E2"/>
                    </a:solidFill>
                  </a:tcPr>
                </a:tc>
              </a:tr>
            </a:tbl>
          </a:graphicData>
        </a:graphic>
      </p:graphicFrame>
      <p:sp>
        <p:nvSpPr>
          <p:cNvPr id="8" name="Text 5"/>
          <p:cNvSpPr txBox="1"/>
          <p:nvPr/>
        </p:nvSpPr>
        <p:spPr>
          <a:xfrm>
            <a:off x="612648" y="4892040"/>
            <a:ext cx="7534656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8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AI ищет нормы, собирает требования и предлагает черновик. Расчёт выполняет профильная система или специалист. Решение принимает ГИП, сметчик, бухгалтер, главный инженер или диспетчер — по своей роли.</a:t>
            </a:r>
            <a:endParaRPr lang="en-US" sz="1580" dirty="0"/>
          </a:p>
        </p:txBody>
      </p:sp>
      <p:sp>
        <p:nvSpPr>
          <p:cNvPr id="9" name="Shape 6"/>
          <p:cNvSpPr/>
          <p:nvPr/>
        </p:nvSpPr>
        <p:spPr>
          <a:xfrm>
            <a:off x="8458200" y="5029200"/>
            <a:ext cx="146304" cy="0"/>
          </a:xfrm>
          <a:prstGeom prst="line">
            <a:avLst/>
          </a:prstGeom>
          <a:noFill/>
          <a:ln w="26670">
            <a:solidFill>
              <a:srgbClr val="A64B2A"/>
            </a:solidFill>
            <a:prstDash val="solid"/>
            <a:headEnd type="none"/>
            <a:tailEnd type="none"/>
          </a:ln>
        </p:spPr>
      </p:sp>
      <p:sp>
        <p:nvSpPr>
          <p:cNvPr id="10" name="Text 7"/>
          <p:cNvSpPr txBox="1"/>
          <p:nvPr/>
        </p:nvSpPr>
        <p:spPr>
          <a:xfrm>
            <a:off x="8686800" y="4937760"/>
            <a:ext cx="28620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Boundary · без автоподписи, автодопуска и автоплатежа</a:t>
            </a:r>
            <a:endParaRPr lang="en-US" sz="1050" dirty="0"/>
          </a:p>
        </p:txBody>
      </p:sp>
      <p:sp>
        <p:nvSpPr>
          <p:cNvPr id="11" name="Text 8"/>
          <p:cNvSpPr txBox="1"/>
          <p:nvPr/>
        </p:nvSpPr>
        <p:spPr>
          <a:xfrm>
            <a:off x="612648" y="5897880"/>
            <a:ext cx="9875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6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Ускоряем подготовку, не подменяем accountable professional.</a:t>
            </a:r>
            <a:endParaRPr lang="en-US" sz="1960" dirty="0"/>
          </a:p>
        </p:txBody>
      </p:sp>
      <p:sp>
        <p:nvSpPr>
          <p:cNvPr id="12" name="Text 9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1" invalidUrl="" action="" tgtFrame="" tooltip="[E2] Human decision §5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[E2] Human decision §5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1121054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09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612648" y="475488"/>
            <a:ext cx="1065276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Один объект и реальные документы</a:t>
            </a:r>
            <a:endParaRPr lang="en-US" sz="3150" dirty="0"/>
          </a:p>
          <a:p>
            <a:pPr algn="l" indent="0" marL="0">
              <a:buNone/>
            </a:pPr>
            <a:r>
              <a:rPr lang="en-US" sz="31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покажут правду быстрее презентации</a:t>
            </a:r>
            <a:endParaRPr lang="en-US" sz="3150" dirty="0"/>
          </a:p>
        </p:txBody>
      </p:sp>
      <p:sp>
        <p:nvSpPr>
          <p:cNvPr id="7" name="Shape 5"/>
          <p:cNvSpPr/>
          <p:nvPr/>
        </p:nvSpPr>
        <p:spPr>
          <a:xfrm>
            <a:off x="612648" y="1554480"/>
            <a:ext cx="1865376" cy="1901952"/>
          </a:xfrm>
          <a:prstGeom prst="rect">
            <a:avLst/>
          </a:prstGeom>
          <a:solidFill>
            <a:srgbClr val="F0EBE1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813816" y="1755648"/>
            <a:ext cx="3291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40" b="1" dirty="0">
                <a:solidFill>
                  <a:srgbClr val="A64B2A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01</a:t>
            </a:r>
            <a:endParaRPr lang="en-US" sz="1040" dirty="0"/>
          </a:p>
        </p:txBody>
      </p:sp>
      <p:sp>
        <p:nvSpPr>
          <p:cNvPr id="9" name="Text 7"/>
          <p:cNvSpPr txBox="1"/>
          <p:nvPr/>
        </p:nvSpPr>
        <p:spPr>
          <a:xfrm>
            <a:off x="813816" y="2112264"/>
            <a:ext cx="144475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74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Объект</a:t>
            </a:r>
            <a:endParaRPr lang="en-US" sz="1740" dirty="0"/>
          </a:p>
        </p:txBody>
      </p:sp>
      <p:sp>
        <p:nvSpPr>
          <p:cNvPr id="10" name="Text 8"/>
          <p:cNvSpPr txBox="1"/>
          <p:nvPr/>
        </p:nvSpPr>
        <p:spPr>
          <a:xfrm>
            <a:off x="813816" y="2679192"/>
            <a:ext cx="14813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34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один</a:t>
            </a:r>
            <a:endParaRPr lang="en-US" sz="1340" dirty="0"/>
          </a:p>
        </p:txBody>
      </p:sp>
      <p:sp>
        <p:nvSpPr>
          <p:cNvPr id="11" name="Shape 9"/>
          <p:cNvSpPr/>
          <p:nvPr/>
        </p:nvSpPr>
        <p:spPr>
          <a:xfrm>
            <a:off x="2834640" y="1554480"/>
            <a:ext cx="1865376" cy="1901952"/>
          </a:xfrm>
          <a:prstGeom prst="rect">
            <a:avLst/>
          </a:prstGeom>
          <a:solidFill>
            <a:srgbClr val="F0EBE1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3035808" y="1755648"/>
            <a:ext cx="3291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40" b="1" dirty="0">
                <a:solidFill>
                  <a:srgbClr val="A64B2A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02</a:t>
            </a:r>
            <a:endParaRPr lang="en-US" sz="1040" dirty="0"/>
          </a:p>
        </p:txBody>
      </p:sp>
      <p:sp>
        <p:nvSpPr>
          <p:cNvPr id="13" name="Text 11"/>
          <p:cNvSpPr txBox="1"/>
          <p:nvPr/>
        </p:nvSpPr>
        <p:spPr>
          <a:xfrm>
            <a:off x="3035808" y="2112264"/>
            <a:ext cx="144475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74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Выборка</a:t>
            </a:r>
            <a:endParaRPr lang="en-US" sz="1740" dirty="0"/>
          </a:p>
        </p:txBody>
      </p:sp>
      <p:sp>
        <p:nvSpPr>
          <p:cNvPr id="14" name="Text 12"/>
          <p:cNvSpPr txBox="1"/>
          <p:nvPr/>
        </p:nvSpPr>
        <p:spPr>
          <a:xfrm>
            <a:off x="3035808" y="2679192"/>
            <a:ext cx="14813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34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50–200 задач</a:t>
            </a:r>
            <a:endParaRPr lang="en-US" sz="1340" dirty="0"/>
          </a:p>
        </p:txBody>
      </p:sp>
      <p:sp>
        <p:nvSpPr>
          <p:cNvPr id="15" name="Shape 13"/>
          <p:cNvSpPr/>
          <p:nvPr/>
        </p:nvSpPr>
        <p:spPr>
          <a:xfrm>
            <a:off x="5056632" y="1554480"/>
            <a:ext cx="1865376" cy="1901952"/>
          </a:xfrm>
          <a:prstGeom prst="rect">
            <a:avLst/>
          </a:prstGeom>
          <a:solidFill>
            <a:srgbClr val="DDE6E0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5257800" y="1755648"/>
            <a:ext cx="3291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40" b="1" dirty="0">
                <a:solidFill>
                  <a:srgbClr val="A64B2A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03</a:t>
            </a:r>
            <a:endParaRPr lang="en-US" sz="1040" dirty="0"/>
          </a:p>
        </p:txBody>
      </p:sp>
      <p:sp>
        <p:nvSpPr>
          <p:cNvPr id="17" name="Text 15"/>
          <p:cNvSpPr txBox="1"/>
          <p:nvPr/>
        </p:nvSpPr>
        <p:spPr>
          <a:xfrm>
            <a:off x="5257800" y="2112264"/>
            <a:ext cx="144475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74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Проверка</a:t>
            </a:r>
            <a:endParaRPr lang="en-US" sz="1740" dirty="0"/>
          </a:p>
        </p:txBody>
      </p:sp>
      <p:sp>
        <p:nvSpPr>
          <p:cNvPr id="18" name="Text 16"/>
          <p:cNvSpPr txBox="1"/>
          <p:nvPr/>
        </p:nvSpPr>
        <p:spPr>
          <a:xfrm>
            <a:off x="5257800" y="2679192"/>
            <a:ext cx="14813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34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версия · ППР · комплектность · КП</a:t>
            </a:r>
            <a:endParaRPr lang="en-US" sz="1340" dirty="0"/>
          </a:p>
        </p:txBody>
      </p:sp>
      <p:sp>
        <p:nvSpPr>
          <p:cNvPr id="19" name="Shape 17"/>
          <p:cNvSpPr/>
          <p:nvPr/>
        </p:nvSpPr>
        <p:spPr>
          <a:xfrm>
            <a:off x="7278624" y="1554480"/>
            <a:ext cx="1865376" cy="1901952"/>
          </a:xfrm>
          <a:prstGeom prst="rect">
            <a:avLst/>
          </a:prstGeom>
          <a:solidFill>
            <a:srgbClr val="F0EBE1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7479792" y="1755648"/>
            <a:ext cx="3291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40" b="1" dirty="0">
                <a:solidFill>
                  <a:srgbClr val="A64B2A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04</a:t>
            </a:r>
            <a:endParaRPr lang="en-US" sz="1040" dirty="0"/>
          </a:p>
        </p:txBody>
      </p:sp>
      <p:sp>
        <p:nvSpPr>
          <p:cNvPr id="21" name="Text 19"/>
          <p:cNvSpPr txBox="1"/>
          <p:nvPr/>
        </p:nvSpPr>
        <p:spPr>
          <a:xfrm>
            <a:off x="7479792" y="2112264"/>
            <a:ext cx="144475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74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Замер</a:t>
            </a:r>
            <a:endParaRPr lang="en-US" sz="1740" dirty="0"/>
          </a:p>
        </p:txBody>
      </p:sp>
      <p:sp>
        <p:nvSpPr>
          <p:cNvPr id="22" name="Text 20"/>
          <p:cNvSpPr txBox="1"/>
          <p:nvPr/>
        </p:nvSpPr>
        <p:spPr>
          <a:xfrm>
            <a:off x="7479792" y="2679192"/>
            <a:ext cx="14813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34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время и ошибки</a:t>
            </a:r>
            <a:endParaRPr lang="en-US" sz="1340" dirty="0"/>
          </a:p>
        </p:txBody>
      </p:sp>
      <p:sp>
        <p:nvSpPr>
          <p:cNvPr id="23" name="Shape 21"/>
          <p:cNvSpPr/>
          <p:nvPr/>
        </p:nvSpPr>
        <p:spPr>
          <a:xfrm>
            <a:off x="9500616" y="1554480"/>
            <a:ext cx="1865376" cy="1901952"/>
          </a:xfrm>
          <a:prstGeom prst="rect">
            <a:avLst/>
          </a:prstGeom>
          <a:solidFill>
            <a:srgbClr val="323A37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9701784" y="1755648"/>
            <a:ext cx="3291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40" b="1" dirty="0">
                <a:solidFill>
                  <a:srgbClr val="B28A52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05</a:t>
            </a:r>
            <a:endParaRPr lang="en-US" sz="1040" dirty="0"/>
          </a:p>
        </p:txBody>
      </p:sp>
      <p:sp>
        <p:nvSpPr>
          <p:cNvPr id="25" name="Text 23"/>
          <p:cNvSpPr txBox="1"/>
          <p:nvPr/>
        </p:nvSpPr>
        <p:spPr>
          <a:xfrm>
            <a:off x="9701784" y="2112264"/>
            <a:ext cx="144475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74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Решение</a:t>
            </a:r>
            <a:endParaRPr lang="en-US" sz="1740" dirty="0"/>
          </a:p>
        </p:txBody>
      </p:sp>
      <p:sp>
        <p:nvSpPr>
          <p:cNvPr id="26" name="Text 24"/>
          <p:cNvSpPr txBox="1"/>
          <p:nvPr/>
        </p:nvSpPr>
        <p:spPr>
          <a:xfrm>
            <a:off x="9701784" y="2679192"/>
            <a:ext cx="14813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34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stop / go</a:t>
            </a:r>
            <a:endParaRPr lang="en-US" sz="1340" dirty="0"/>
          </a:p>
        </p:txBody>
      </p:sp>
      <p:sp>
        <p:nvSpPr>
          <p:cNvPr id="27" name="Text 25"/>
          <p:cNvSpPr txBox="1"/>
          <p:nvPr/>
        </p:nvSpPr>
        <p:spPr>
          <a:xfrm>
            <a:off x="612648" y="3877056"/>
            <a:ext cx="7360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62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Выбираем объект и 50–200 задач: версия, ППР, комплектность или КП. Замеряем время и ошибки до и после проверки инженером. Права доступа и восстановление тестируем.</a:t>
            </a:r>
            <a:endParaRPr lang="en-US" sz="1620" dirty="0"/>
          </a:p>
        </p:txBody>
      </p:sp>
      <p:sp>
        <p:nvSpPr>
          <p:cNvPr id="28" name="Shape 26"/>
          <p:cNvSpPr/>
          <p:nvPr/>
        </p:nvSpPr>
        <p:spPr>
          <a:xfrm>
            <a:off x="8275320" y="3977640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29" name="Text 27"/>
          <p:cNvSpPr txBox="1"/>
          <p:nvPr/>
        </p:nvSpPr>
        <p:spPr>
          <a:xfrm>
            <a:off x="8503920" y="3886200"/>
            <a:ext cx="30449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Recommendation · 2–4 недели на ценность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8275320" y="4343400"/>
            <a:ext cx="146304" cy="0"/>
          </a:xfrm>
          <a:prstGeom prst="line">
            <a:avLst/>
          </a:prstGeom>
          <a:noFill/>
          <a:ln w="26670">
            <a:solidFill>
              <a:srgbClr val="A64B2A"/>
            </a:solidFill>
            <a:prstDash val="solid"/>
            <a:headEnd type="none"/>
            <a:tailEnd type="none"/>
          </a:ln>
        </p:spPr>
      </p:sp>
      <p:sp>
        <p:nvSpPr>
          <p:cNvPr id="31" name="Text 29"/>
          <p:cNvSpPr txBox="1"/>
          <p:nvPr/>
        </p:nvSpPr>
        <p:spPr>
          <a:xfrm>
            <a:off x="8503920" y="4251960"/>
            <a:ext cx="30449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Recommendation · stop/go до закупки</a:t>
            </a:r>
            <a:endParaRPr lang="en-US" sz="1050" dirty="0"/>
          </a:p>
        </p:txBody>
      </p:sp>
      <p:sp>
        <p:nvSpPr>
          <p:cNvPr id="32" name="Text 30"/>
          <p:cNvSpPr txBox="1"/>
          <p:nvPr/>
        </p:nvSpPr>
        <p:spPr>
          <a:xfrm>
            <a:off x="612648" y="5212080"/>
            <a:ext cx="9875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Если инженер тратит столько же времени, пилот не принят.</a:t>
            </a:r>
            <a:endParaRPr lang="en-US" sz="2100" dirty="0"/>
          </a:p>
        </p:txBody>
      </p:sp>
      <p:sp>
        <p:nvSpPr>
          <p:cNvPr id="33" name="Text 31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1" invalidUrl="" action="" tgtFrame="" tooltip="[E3] PoV §§6.7, 7.1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[E3] PoV §§6.7, 7.1</a:t>
            </a:r>
            <a:pPr algn="l" indent="0" marL="0">
              <a:buNone/>
            </a:pPr>
            <a:r>
              <a:rPr lang="en-US" sz="950" dirty="0">
                <a:solidFill>
                  <a:srgbClr val="6F7471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   </a:t>
            </a:r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2" invalidUrl="" action="" tgtFrame="" tooltip="[E2] Restore test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[E2] Restore test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Literat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Golos Tex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ФОРМАТ 43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ПТО получает документы к проверке — construction premium v2</dc:title>
  <dc:subject>Локальный AI для строительства, ПТО и управляющих компаний</dc:subject>
  <dc:creator>Format43 / Codex</dc:creator>
  <cp:lastModifiedBy>Format43 / Codex</cp:lastModifiedBy>
  <cp:revision>1</cp:revision>
  <dcterms:created xsi:type="dcterms:W3CDTF">2026-09-09T12:27:07Z</dcterms:created>
  <dcterms:modified xsi:type="dcterms:W3CDTF">2026-09-09T12:27:07Z</dcterms:modified>
</cp:coreProperties>
</file>