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charts/chart1.xml" ContentType="application/vnd.openxmlformats-officedocument.drawingml.chart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800" b="1" i="0" u="none" strike="noStrike">
                <a:solidFill>
                  <a:srgbClr val="1F2423"/>
                </a:solidFill>
                <a:latin typeface="Literata"/>
              </a:defRPr>
            </a:pPr>
            <a:r>
              <a:rPr sz="1800" b="1" i="0" u="none" strike="noStrike">
                <a:solidFill>
                  <a:srgbClr val="1F2423"/>
                </a:solidFill>
                <a:latin typeface="Literata"/>
              </a:rPr>
              <a:t>ROI · Base · расчёт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Base ROI</c:v>
                </c:pt>
              </c:strCache>
            </c:strRef>
          </c:tx>
          <c:spPr>
            <a:solidFill>
              <a:srgbClr val="1F2423"/>
            </a:solidFill>
            <a:effectLst/>
          </c:spPr>
          <c:invertIfNegative val="0"/>
          <c:dLbls>
            <c:numFmt formatCode="0.0&quot;%&quot;" sourceLinked="0"/>
            <c:txPr>
              <a:bodyPr/>
              <a:lstStyle/>
              <a:p>
                <a:pPr>
                  <a:defRPr b="1" i="0" strike="noStrike" sz="1400" u="none">
                    <a:solidFill>
                      <a:srgbClr val="1F2423"/>
                    </a:solidFill>
                    <a:latin typeface="Golos Tex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12 мес.</c:v>
                  </c:pt>
                  <c:pt idx="1">
                    <c:v>24 мес.</c:v>
                  </c:pt>
                  <c:pt idx="2">
                    <c:v>36 мес.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-41.6</c:v>
                </c:pt>
                <c:pt idx="1">
                  <c:v>16.8</c:v>
                </c:pt>
                <c:pt idx="2">
                  <c:v>75.2</c:v>
                </c:pt>
              </c:numCache>
            </c:numRef>
          </c:val>
        </c:ser>
        <c:dLbls>
          <c:numFmt formatCode="0.0&quot;%&quot;" sourceLinked="0"/>
          <c:txPr>
            <a:bodyPr/>
            <a:lstStyle/>
            <a:p>
              <a:pPr>
                <a:defRPr b="1" i="0" strike="noStrike" sz="1400" u="none">
                  <a:solidFill>
                    <a:srgbClr val="1F2423"/>
                  </a:solidFill>
                  <a:latin typeface="Golos Text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300" b="0" i="0" u="none" strike="noStrike">
                <a:solidFill>
                  <a:srgbClr val="1F2423"/>
                </a:solidFill>
                <a:latin typeface="Golos Text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80"/>
          <c:min val="-50"/>
        </c:scaling>
        <c:delete val="0"/>
        <c:axPos val="l"/>
        <c:majorGridlines>
          <c:spPr>
            <a:ln w="9525" cap="flat">
              <a:solidFill>
                <a:srgbClr val="D8D3C9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6F7471"/>
                </a:solidFill>
                <a:latin typeface="Golos Text"/>
              </a:defRPr>
            </a:pPr>
            <a:endParaRPr lang="en-US"/>
          </a:p>
        </c:txPr>
        <c:crossAx val="209473455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`Recommendation`. Категория и ICP — `.agents/product-marketing.md`. Локальное размещение снижает часть передачи третьим лицам, но не подтверждает автоматически соответствие 152-ФЗ. Источник правовой границы: `research/legal-security-usecases.md`, разделы 1 и 5.
SOURCE INVENTORY / ПОЛНЫЕ ИСТОЧНИКИ
• .agents/product-marketing.md — Product Overview; Target Audience; Differentiation; Proof Points.
• research/legal-security-usecases.md §§1, 5 — регулирование и границы автономности.
• Федеральный закон №152-ФЗ: https://www.consultant.ru/document/cons_doc_LAW_61801/ — доступ 09.09.2026.
ВИЗУАЛ
• assets/corporate-owner-ai-server.png
• Маркировка: «Визуализация концепции». Сцена сгенерирована и не является доказательством реального внедрения.
Редакционная оговорка: видимые утверждения, расчёты и цели пилота сохранены из copy/premium-deck-copy.md (Deck 1).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Размер выборки 50–200, сроки 2–4 и 6–8 недель — рекомендации из `research/legal-security-usecases.md`, разделы 6.7 и 7.1, и `research/hardware-market-economics.md`. Не являются гарантией календарного срока.
SOURCE INVENTORY / ПОЛНЫЕ ИСТОЧНИКИ
• research/legal-security-usecases.md §§6.7, 7.1 — последовательность PoV и контроль качества.
• research/hardware-market-economics.md §§Methodology, Recommendations — измерение нагрузки до закупки.
• OWASP Top 10 for LLM Applications: https://genai.owasp.org/llm-top-10/ — доступ 09.09.2026.
• llama.cpp documentation: https://github.com/ggml-org/llama.cpp — доступ 09.09.2026.
Редакционная оговорка: видимые утверждения, расчёты и цели пилота сохранены из copy/premium-deck-copy.md (Deck 1).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Диапазоны — коммерческие гипотезы v1 из `.agents/product-marketing.md`, не оферта и не полный гарантированный TCO. Pro — только после обследования. Оборудование, лицензии, внедрение и сопровождение показываются отдельными строками.
SOURCE INVENTORY / ПОЛНЫЕ ИСТОЧНИКИ
• .agents/product-marketing.md §Business model / Proof Points — диапазоны коммерческой гипотезы v1.
• research/legal-security-usecases.md §7 — Cloud Test, Local Mini, Local Office, Local GPU/Pro.
• MWS AI Cotype: https://mts.ai/product/generative-ai-solutions — рынок/on-prem reference, доступ 09.09.2026; не источник цен Format43.
• Framework Desktop: https://frame.work/desktop — hardware reference, доступ 09.09.2026.
ВИЗУАЛ
• assets/private-ai-server-office.png
• Маркировка: «Визуализация концепции». Сцена сгенерирована и не является доказательством реального внедрения.
Редакционная оговорка: видимые утверждения, расчёты и цели пилота сохранены из copy/premium-deck-copy.md (Deck 1).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Все числа — `Calculation`, листы `Assumptions` и `ROI` в `data/roi-model.xlsx`, срез 09.09.2026. Консервативный сценарий не окупается; возврат менее года появляется только в агрессивном сценарии. Разрыв базового сценария до 12-месячной окупаемости — 21 767 ₽/мес. Никакой гарантии payback.
SOURCE INVENTORY / ПОЛНЫЕ ИСТОЧНИКИ
• data/roi-model.xlsx — sheets Assumptions, Hardware, Cloud, ROI; Base: initial investment 627894.4524 ₽; OPEX 34061.3148 ₽/month; payback 20.547975 months; ROI −41.6001% / +16.7998% / +75.1997% at 12/24/36 months.
• research/hardware-market-economics.md §§168–219 — методика и результаты TCO/ROI.
• Банк России, USD/RUB 86.4730 on 09.09.2026: https://www.cbr.ru/scripts/XML_daily.asp?date_req=09/09/2026 — доступ 09.09.2026.
• Avito sheet in data/roi-model.xlsx: verified listings = 0; no Avito price used as verified evidence.
• Caveats: 500000 ₽ limit is compute-only; on-prem does not automatically establish 152-ФЗ compliance; &lt;12 months exists only in aggressive scenario.
Редакционная оговорка: видимые утверждения, расчёты и цели пилота сохранены из copy/premium-deck-copy.md (Deck 1).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Рекомендуемый план из `research/legal-security-usecases.md`, раздел 9. Срок зависит от готовности данных, интеграций и согласований. Владелец процесса отвечает за примеры и приёмку; ИТ/ИБ — за доступ и эксплуатацию; поставщик — за сборку, тесты и документацию.
SOURCE INVENTORY / ПОЛНЫЕ ИСТОЧНИКИ
• research/legal-security-usecases.md §9 — план внедрения на 90 дней, владельцы и контрольные точки.
• NIST SP 800-34 Rev.1: https://csrc.nist.gov/pubs/sp/800/34/r1/final — методический источник для восстановления, не обязательный акт РФ; доступ 09.09.2026.
Редакционная оговорка: видимые утверждения, расчёты и цели пилота сохранены из copy/premium-deck-copy.md (Deck 1).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CTA из `.agents/product-marketing.md`. До правовой и ИБ-оценки не запрашивать чувствительные данные. Встреча не обещает готовую юридическую оценку или фиксированную смету внедрения.
SOURCE INVENTORY / ПОЛНЫЕ ИСТОЧНИКИ
• .agents/product-marketing.md §Goals — цель встречи и критерий следующего шага.
• research/legal-security-usecases.md §§1–3, 6.7 — ограничения данных и методика PoV.
• Format43 AI server page: https://format43.ru/ai-server/ — доступ 09.09.2026.
ВИЗУАЛ
• assets/private-ai-server-office.png
• Маркировка: «Визуализация концепции». Сцена сгенерирована и не является доказательством реального внедрения.
Редакционная оговорка: видимые утверждения, расчёты и цели пилота сохранены из copy/premium-deck-copy.md (Deck 1).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`Fact` относится к типам повторяемой работы, описанным в `.agents/product-marketing.md` и каталоге сценариев `research/legal-security-usecases.md`, раздел 6. Денежный размер боли пока не доказан и должен быть измерен.
SOURCE INVENTORY / ПОЛНЫЕ ИСТОЧНИКИ
• .agents/product-marketing.md §Problems &amp; Pain Points — карта повторяемой ручной подготовки.
• research/legal-security-usecases.md §6 — каталог сценариев; внутренний исследовательский документ.
• format43.ru/ai-server/: https://format43.ru/ai-server/ — продуктовый контекст, доступ 09.09.2026; не источник отраслевой статистики.
ВИЗУАЛ
• assets/executive-document-review.png
• Маркировка: «Визуализация концепции». Сцена сгенерирована и не является доказательством реального внедрения.
Редакционная оговорка: видимые утверждения, расчёты и цели пилота сохранены из copy/premium-deck-copy.md (Deck 1).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Цели пилота из `research/legal-security-usecases.md`, раздел 6.1: обзор −20–40%; проект протокола до 15 минут, ≥90% решений после проверки. Речь распознаёт отдельная speech-модель; запись требует законного процесса и проверки участников.
SOURCE INVENTORY / ПОЛНЫЕ ИСТОЧНИКИ
• research/legal-security-usecases.md §6.1 — цели пилота для управленческих сценариев.
• OpenAI Whisper large-v3-turbo model card: https://huggingface.co/openai/whisper-large-v3-turbo — доступ 09.09.2026.
ВИЗУАЛ
• assets/corporate-owner-ai-server.png
• Маркировка: «Визуализация концепции». Сцена сгенерирована и не является доказательством реального внедрения.
Редакционная оговорка: видимые утверждения, расчёты и цели пилота сохранены из copy/premium-deck-copy.md (Deck 1).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`Pilot target` из раздела 6.1 `research/legal-security-usecases.md`. Технически это поиск по управляемым источникам с сохранением прав доступа. Отрицательные тесты доступа обязательны; общий интерфейс не означает общий доступ.
SOURCE INVENTORY / ПОЛНЫЕ ИСТОЧНИКИ
• research/legal-security-usecases.md §§2, 2.1, 6.1 — доступ, источники, цели поиска.
• Docling project documentation: https://github.com/docling-project/docling — доступ 09.09.2026; парсинг документов, не гарантия качества.
ВИЗУАЛ
• assets/executive-document-review.png
• Маркировка: «Визуализация концепции». Сцена сгенерирована и не является доказательством реального внедрения.
Редакционная оговорка: видимые утверждения, расчёты и цели пилота сохранены из copy/premium-deck-copy.md (Deck 1).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Цели и риски единиц, НДС, валюты и OCR — `research/legal-security-usecases.md`, раздел 6.2. Подбор поставщика и совместимости не автоматизируется без ответственного сотрудника.
SOURCE INVENTORY / ПОЛНЫЕ ИСТОЧНИКИ
• research/legal-security-usecases.md §6.2 — закупки, тендеры и договоры.
• Федеральный закон №98-ФЗ «О коммерческой тайне»: https://www.consultant.ru/document/cons_doc_LAW_48699/ — доступ 09.09.2026.
Редакционная оговорка: видимые утверждения, расчёты и цели пилота сохранены из copy/premium-deck-copy.md (Deck 1).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`Pilot target` — разделы 6.2 и 6.6 `research/legal-security-usecases.md`. `Fact`: ответ модели не заменяет первичный документ, ЭП или подпись руководителя.
SOURCE INVENTORY / ПОЛНЫЕ ИСТОЧНИКИ
• research/legal-security-usecases.md §§6.2, 6.6 — цели пилота для договоров и первички.
• Федеральный закон №402-ФЗ «О бухгалтерском учёте»: https://www.consultant.ru/document/cons_doc_LAW_122855/ — доступ 09.09.2026.
ВИЗУАЛ
• assets/human-approval-legal-finance.png
• Маркировка: «Визуализация концепции». Сцена сгенерирована и не является доказательством реального внедрения.
Редакционная оговорка: видимые утверждения, расчёты и цели пилота сохранены из copy/premium-deck-copy.md (Deck 1).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Цели из раздела 6.1 `research/legal-security-usecases.md`; это не подтверждённые результаты. Лицензия image-модели и права на исходники проверяются для конкретной версии.
SOURCE INVENTORY / ПОЛНЫЕ ИСТОЧНИКИ
• research/legal-security-usecases.md §6.1 — цели пилота для маркетингового производства.
• FLUX.1-schnell model card: https://huggingface.co/black-forest-labs/FLUX.1-schnell — доступ 09.09.2026.
• SDXL Base 1.0 model card: https://huggingface.co/stabilityai/stable-diffusion-xl-base-1.0 — доступ 09.09.2026.
Редакционная оговорка: видимые утверждения, расчёты и цели пилота сохранены из copy/premium-deck-copy.md (Deck 1).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`Fact` о назначении классов моделей подтверждается модельными карточками в `research/hardware-market-economics.md`, источники 19–31. Конкретная версия, лицензия, скорость и качество выбираются сравнением на задачах заказчика. Названия всех моделей — только на этом специализированном слайде и в заметках.
SOURCE INVENTORY / ПОЛНЫЕ ИСТОЧНИКИ
• research/hardware-market-economics.md §§Local models and stacks; Sources 19–31.
• Qwen3.5-9B: https://huggingface.co/Qwen/Qwen3.5-9B; Qwen3-VL-8B: https://huggingface.co/Qwen/Qwen3-VL-8B-Instruct — доступ 09.09.2026.
• Whisper: https://huggingface.co/openai/whisper-large-v3-turbo; PaddleOCR-VL: https://huggingface.co/PaddlePaddle/PaddleOCR-VL — доступ 09.09.2026.
• FLUX.1-schnell: https://huggingface.co/black-forest-labs/FLUX.1-schnell; SDXL: https://huggingface.co/stabilityai/stable-diffusion-xl-base-1.0 — доступ 09.09.2026.
Редакционная оговорка: видимые утверждения, расчёты и цели пилота сохранены из copy/premium-deck-copy.md (Deck 1).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Граница режимов — `research/legal-security-usecases.md`, раздел 5. Статья 16 152-ФЗ регулирует решения на основании исключительно автоматизированной обработки. Это не юридическое заключение.
SOURCE INVENTORY / ПОЛНЫЕ ИСТОЧНИКИ
• research/legal-security-usecases.md §5 — границы автономности и необратимых действий.
• Статья 16 Федерального закона №152-ФЗ: https://www.consultant.ru/document/cons_doc_LAW_61801/22e884a41450dcb5cb62d956583ad32abe2bbbe9/ — доступ 09.09.2026.
ВИЗУАЛ
• assets/human-approval-legal-finance.png
• Маркировка: «Визуализация концепции». Сцена сгенерирована и не является доказательством реального внедрения.
Редакционная оговорка: видимые утверждения, расчёты и цели пилота сохранены из copy/premium-deck-copy.md (Deck 1).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GHT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RK">
    <p:bg>
      <p:bgPr>
        <a:solidFill>
          <a:srgbClr val="1F24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AEB4B0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1003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ultant.ru/document/cons_doc_LAW_61801/" TargetMode="External"/><Relationship Id="rId1" Type="http://schemas.openxmlformats.org/officeDocument/2006/relationships/image" Target="../media/image-1-1.png"/><Relationship Id="rId3" Type="http://schemas.openxmlformats.org/officeDocument/2006/relationships/slideLayout" Target="../slideLayouts/slideLayout3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hyperlink" Target="https://genai.owasp.org/llm-top-10/" TargetMode="External"/><Relationship Id="rId2" Type="http://schemas.openxmlformats.org/officeDocument/2006/relationships/hyperlink" Target="https://github.com/ggml-org/llama.cpp" TargetMode="External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mts.ai/product/generative-ai-solutions" TargetMode="External"/><Relationship Id="rId3" Type="http://schemas.openxmlformats.org/officeDocument/2006/relationships/hyperlink" Target="https://frame.work/desktop" TargetMode="External"/><Relationship Id="rId1" Type="http://schemas.openxmlformats.org/officeDocument/2006/relationships/image" Target="../media/image-11-1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br.ru/scripts/XML_daily.asp?date_req=09/09/2026" TargetMode="External"/><Relationship Id="rId1" Type="http://schemas.openxmlformats.org/officeDocument/2006/relationships/chart" Target="/ppt/charts/chart1.xml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hyperlink" Target="https://csrc.nist.gov/pubs/sp/800/34/r1/final" TargetMode="Externa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at43.ru/ai-server/" TargetMode="External"/><Relationship Id="rId1" Type="http://schemas.openxmlformats.org/officeDocument/2006/relationships/image" Target="../media/image-14-1.png"/><Relationship Id="rId3" Type="http://schemas.openxmlformats.org/officeDocument/2006/relationships/slideLayout" Target="../slideLayouts/slideLayout3.xml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at43.ru/ai-server/" TargetMode="External"/><Relationship Id="rId3" Type="http://schemas.openxmlformats.org/officeDocument/2006/relationships/hyperlink" Target="https://www.consultant.ru/document/cons_doc_LAW_61801/" TargetMode="External"/><Relationship Id="rId1" Type="http://schemas.openxmlformats.org/officeDocument/2006/relationships/image" Target="../media/image-2-1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huggingface.co/openai/whisper-large-v3-turbo" TargetMode="External"/><Relationship Id="rId1" Type="http://schemas.openxmlformats.org/officeDocument/2006/relationships/image" Target="../media/image-3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docling-project/docling" TargetMode="External"/><Relationship Id="rId1" Type="http://schemas.openxmlformats.org/officeDocument/2006/relationships/image" Target="../media/image-4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consultant.ru/document/cons_doc_LAW_48699/" TargetMode="Externa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ultant.ru/document/cons_doc_LAW_122855/" TargetMode="External"/><Relationship Id="rId1" Type="http://schemas.openxmlformats.org/officeDocument/2006/relationships/image" Target="../media/image-6-1.png"/><Relationship Id="rId3" Type="http://schemas.openxmlformats.org/officeDocument/2006/relationships/slideLayout" Target="../slideLayouts/slideLayout3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hyperlink" Target="https://huggingface.co/black-forest-labs/FLUX.1-schnell" TargetMode="External"/><Relationship Id="rId2" Type="http://schemas.openxmlformats.org/officeDocument/2006/relationships/hyperlink" Target="https://huggingface.co/stabilityai/stable-diffusion-xl-base-1.0" TargetMode="External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hyperlink" Target="https://huggingface.co/Qwen/Qwen3.5-9B" TargetMode="Externa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ultant.ru/document/cons_doc_LAW_61801/22e884a41450dcb5cb62d956583ad32abe2bbbe9/" TargetMode="External"/><Relationship Id="rId1" Type="http://schemas.openxmlformats.org/officeDocument/2006/relationships/image" Target="../media/image-9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24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813816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01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pic>
        <p:nvPicPr>
          <p:cNvPr id="6" name="Image 0" descr="Визуализация концепции: собственник и ИТ-руководитель обсуждают локальный сервер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509522" y="164592"/>
            <a:ext cx="0" cy="6528816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8" name="Shape 5"/>
          <p:cNvSpPr/>
          <p:nvPr/>
        </p:nvSpPr>
        <p:spPr>
          <a:xfrm>
            <a:off x="10527487" y="6565392"/>
            <a:ext cx="1572768" cy="201168"/>
          </a:xfrm>
          <a:prstGeom prst="rect">
            <a:avLst/>
          </a:prstGeom>
          <a:solidFill>
            <a:srgbClr val="1F2423">
              <a:alpha val="84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10582351" y="6606540"/>
            <a:ext cx="144475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Визуализация концепции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0" y="0"/>
            <a:ext cx="5230368" cy="6858000"/>
          </a:xfrm>
          <a:prstGeom prst="rect">
            <a:avLst/>
          </a:prstGeom>
          <a:solidFill>
            <a:srgbClr val="1F2423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230368" y="475488"/>
            <a:ext cx="0" cy="5833872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12" name="Text 9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13" name="Text 10"/>
          <p:cNvSpPr txBox="1"/>
          <p:nvPr/>
        </p:nvSpPr>
        <p:spPr>
          <a:xfrm>
            <a:off x="612648" y="1225296"/>
            <a:ext cx="40690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Ваши документы</a:t>
            </a:r>
            <a:endParaRPr lang="en-US" sz="3400" dirty="0"/>
          </a:p>
          <a:p>
            <a:pPr algn="l" indent="0" marL="0">
              <a:buNone/>
            </a:pPr>
            <a:r>
              <a:rPr lang="en-US" sz="340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начинают работать на вас</a:t>
            </a:r>
            <a:endParaRPr lang="en-US" sz="3400" dirty="0"/>
          </a:p>
        </p:txBody>
      </p:sp>
      <p:sp>
        <p:nvSpPr>
          <p:cNvPr id="14" name="Text 11"/>
          <p:cNvSpPr txBox="1"/>
          <p:nvPr/>
        </p:nvSpPr>
        <p:spPr>
          <a:xfrm>
            <a:off x="612648" y="2871216"/>
            <a:ext cx="4041648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72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Личный AI-сервер компании готовит брифы, находит нужный документ, разбирает встречи и собирает первый черновик. Закрытые материалы не нужно бездумно копировать в публичный чат. Решения, подпись и отправка остаются у ваших людей.</a:t>
            </a:r>
            <a:endParaRPr lang="en-US" sz="1720" dirty="0"/>
          </a:p>
        </p:txBody>
      </p:sp>
      <p:sp>
        <p:nvSpPr>
          <p:cNvPr id="15" name="Shape 12"/>
          <p:cNvSpPr/>
          <p:nvPr/>
        </p:nvSpPr>
        <p:spPr>
          <a:xfrm>
            <a:off x="612648" y="4626864"/>
            <a:ext cx="146304" cy="0"/>
          </a:xfrm>
          <a:prstGeom prst="line">
            <a:avLst/>
          </a:prstGeom>
          <a:noFill/>
          <a:ln w="26670">
            <a:solidFill>
              <a:srgbClr val="A64B2A"/>
            </a:solidFill>
            <a:prstDash val="solid"/>
            <a:headEnd type="none"/>
            <a:tailEnd type="none"/>
          </a:ln>
        </p:spPr>
      </p:sp>
      <p:sp>
        <p:nvSpPr>
          <p:cNvPr id="16" name="Text 13"/>
          <p:cNvSpPr txBox="1"/>
          <p:nvPr/>
        </p:nvSpPr>
        <p:spPr>
          <a:xfrm>
            <a:off x="841248" y="4535424"/>
            <a:ext cx="384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Recommendation · для компаний 50–1000 сотрудников</a:t>
            </a:r>
            <a:endParaRPr lang="en-US" sz="1050" dirty="0"/>
          </a:p>
        </p:txBody>
      </p:sp>
      <p:sp>
        <p:nvSpPr>
          <p:cNvPr id="17" name="Text 14"/>
          <p:cNvSpPr txBox="1"/>
          <p:nvPr/>
        </p:nvSpPr>
        <p:spPr>
          <a:xfrm>
            <a:off x="612648" y="5148072"/>
            <a:ext cx="406908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Меньше ручной подготовки.</a:t>
            </a:r>
            <a:endParaRPr lang="en-US" sz="1900" dirty="0"/>
          </a:p>
          <a:p>
            <a:pPr algn="l" indent="0" marL="0">
              <a:buNone/>
            </a:pPr>
            <a:r>
              <a:rPr lang="en-US" sz="190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Больше времени на решение.</a:t>
            </a:r>
            <a:endParaRPr lang="en-US" sz="1900" dirty="0"/>
          </a:p>
        </p:txBody>
      </p:sp>
      <p:sp>
        <p:nvSpPr>
          <p:cNvPr id="18" name="Text 15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FCFAF5"/>
                </a:solidFill>
                <a:uFill>
                  <a:solidFill>
                    <a:srgbClr val="FCFAF5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2] 152-ФЗ · границы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[E2] 152-ФЗ · границы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AEB4B0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1101852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10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98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До покупки сервера эффект проверяется на вашей работе</a:t>
            </a:r>
            <a:endParaRPr lang="en-US" sz="3150" dirty="0"/>
          </a:p>
        </p:txBody>
      </p:sp>
      <p:sp>
        <p:nvSpPr>
          <p:cNvPr id="7" name="Shape 5"/>
          <p:cNvSpPr/>
          <p:nvPr/>
        </p:nvSpPr>
        <p:spPr>
          <a:xfrm>
            <a:off x="832104" y="1874520"/>
            <a:ext cx="10442448" cy="0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8" name="Shape 6"/>
          <p:cNvSpPr/>
          <p:nvPr/>
        </p:nvSpPr>
        <p:spPr>
          <a:xfrm>
            <a:off x="758952" y="1773936"/>
            <a:ext cx="201168" cy="201168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612648" y="2212848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A64B2A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01</a:t>
            </a:r>
            <a:endParaRPr lang="en-US" sz="1050" dirty="0"/>
          </a:p>
        </p:txBody>
      </p:sp>
      <p:sp>
        <p:nvSpPr>
          <p:cNvPr id="10" name="Text 8"/>
          <p:cNvSpPr txBox="1"/>
          <p:nvPr/>
        </p:nvSpPr>
        <p:spPr>
          <a:xfrm>
            <a:off x="612648" y="2587752"/>
            <a:ext cx="1938528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2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Берём один процесс и 50–200 проверенных примеров.</a:t>
            </a:r>
            <a:endParaRPr lang="en-US" sz="1520" dirty="0"/>
          </a:p>
        </p:txBody>
      </p:sp>
      <p:sp>
        <p:nvSpPr>
          <p:cNvPr id="11" name="Shape 9"/>
          <p:cNvSpPr/>
          <p:nvPr/>
        </p:nvSpPr>
        <p:spPr>
          <a:xfrm>
            <a:off x="2980944" y="1773936"/>
            <a:ext cx="201168" cy="201168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2834640" y="2212848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A64B2A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02</a:t>
            </a:r>
            <a:endParaRPr lang="en-US" sz="1050" dirty="0"/>
          </a:p>
        </p:txBody>
      </p:sp>
      <p:sp>
        <p:nvSpPr>
          <p:cNvPr id="13" name="Text 11"/>
          <p:cNvSpPr txBox="1"/>
          <p:nvPr/>
        </p:nvSpPr>
        <p:spPr>
          <a:xfrm>
            <a:off x="2834640" y="2587752"/>
            <a:ext cx="1938528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2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Замеряем время сейчас.</a:t>
            </a:r>
            <a:endParaRPr lang="en-US" sz="1520" dirty="0"/>
          </a:p>
        </p:txBody>
      </p:sp>
      <p:sp>
        <p:nvSpPr>
          <p:cNvPr id="14" name="Shape 12"/>
          <p:cNvSpPr/>
          <p:nvPr/>
        </p:nvSpPr>
        <p:spPr>
          <a:xfrm>
            <a:off x="5202936" y="1773936"/>
            <a:ext cx="201168" cy="201168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5056632" y="2212848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A64B2A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03</a:t>
            </a:r>
            <a:endParaRPr lang="en-US" sz="1050" dirty="0"/>
          </a:p>
        </p:txBody>
      </p:sp>
      <p:sp>
        <p:nvSpPr>
          <p:cNvPr id="16" name="Text 14"/>
          <p:cNvSpPr txBox="1"/>
          <p:nvPr/>
        </p:nvSpPr>
        <p:spPr>
          <a:xfrm>
            <a:off x="5056632" y="2587752"/>
            <a:ext cx="1938528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2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Сравниваем результат AI после проверки человеком.</a:t>
            </a:r>
            <a:endParaRPr lang="en-US" sz="1520" dirty="0"/>
          </a:p>
        </p:txBody>
      </p:sp>
      <p:sp>
        <p:nvSpPr>
          <p:cNvPr id="17" name="Shape 15"/>
          <p:cNvSpPr/>
          <p:nvPr/>
        </p:nvSpPr>
        <p:spPr>
          <a:xfrm>
            <a:off x="7424928" y="1773936"/>
            <a:ext cx="201168" cy="201168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7278624" y="2212848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A64B2A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04</a:t>
            </a:r>
            <a:endParaRPr lang="en-US" sz="1050" dirty="0"/>
          </a:p>
        </p:txBody>
      </p:sp>
      <p:sp>
        <p:nvSpPr>
          <p:cNvPr id="19" name="Text 17"/>
          <p:cNvSpPr txBox="1"/>
          <p:nvPr/>
        </p:nvSpPr>
        <p:spPr>
          <a:xfrm>
            <a:off x="7278624" y="2587752"/>
            <a:ext cx="1938528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2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Отдельно проверяем права доступа и ошибки.</a:t>
            </a:r>
            <a:endParaRPr lang="en-US" sz="1520" dirty="0"/>
          </a:p>
        </p:txBody>
      </p:sp>
      <p:sp>
        <p:nvSpPr>
          <p:cNvPr id="20" name="Shape 18"/>
          <p:cNvSpPr/>
          <p:nvPr/>
        </p:nvSpPr>
        <p:spPr>
          <a:xfrm>
            <a:off x="9646920" y="1773936"/>
            <a:ext cx="201168" cy="201168"/>
          </a:xfrm>
          <a:prstGeom prst="rect">
            <a:avLst/>
          </a:prstGeom>
          <a:solidFill>
            <a:srgbClr val="A64B2A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9500616" y="2212848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A64B2A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05</a:t>
            </a:r>
            <a:endParaRPr lang="en-US" sz="1050" dirty="0"/>
          </a:p>
        </p:txBody>
      </p:sp>
      <p:sp>
        <p:nvSpPr>
          <p:cNvPr id="22" name="Text 20"/>
          <p:cNvSpPr txBox="1"/>
          <p:nvPr/>
        </p:nvSpPr>
        <p:spPr>
          <a:xfrm>
            <a:off x="9500616" y="2587752"/>
            <a:ext cx="1938528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2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Если цель не достигнута — меняем сценарий или останавливаемся.</a:t>
            </a:r>
            <a:endParaRPr lang="en-US" sz="1520" dirty="0"/>
          </a:p>
        </p:txBody>
      </p:sp>
      <p:sp>
        <p:nvSpPr>
          <p:cNvPr id="23" name="Shape 21"/>
          <p:cNvSpPr/>
          <p:nvPr/>
        </p:nvSpPr>
        <p:spPr>
          <a:xfrm>
            <a:off x="612648" y="4480560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24" name="Text 22"/>
          <p:cNvSpPr txBox="1"/>
          <p:nvPr/>
        </p:nvSpPr>
        <p:spPr>
          <a:xfrm>
            <a:off x="841248" y="4389120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Recommendation · 2–4 недели на ценность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596128" y="4480560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26" name="Text 24"/>
          <p:cNvSpPr txBox="1"/>
          <p:nvPr/>
        </p:nvSpPr>
        <p:spPr>
          <a:xfrm>
            <a:off x="5824728" y="4389120"/>
            <a:ext cx="5074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Recommendation · 6–8 недель на замер нагрузки</a:t>
            </a:r>
            <a:endParaRPr lang="en-US" sz="1050" dirty="0"/>
          </a:p>
        </p:txBody>
      </p:sp>
      <p:sp>
        <p:nvSpPr>
          <p:cNvPr id="27" name="Text 25"/>
          <p:cNvSpPr txBox="1"/>
          <p:nvPr/>
        </p:nvSpPr>
        <p:spPr>
          <a:xfrm>
            <a:off x="612648" y="5303520"/>
            <a:ext cx="98755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Сначала доказательство. Потом оборудование.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1" invalidUrl="" action="" tgtFrame="" tooltip="[E3] PoV §6.7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[E3] PoV §6.7</a:t>
            </a:r>
            <a:pPr algn="l" indent="0" marL="0">
              <a:buNone/>
            </a:pPr>
            <a:r>
              <a:rPr lang="en-US" sz="950" dirty="0">
                <a:solidFill>
                  <a:srgbClr val="6F7471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   </a:t>
            </a:r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4] Workload sizing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[E4] Workload sizing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1133856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11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527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Есть три разумных способа начать</a:t>
            </a:r>
            <a:endParaRPr lang="en-US" sz="32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12648" y="1508760"/>
          <a:ext cx="6382512" cy="914400"/>
        </p:xfrm>
        <a:graphic>
          <a:graphicData uri="http://schemas.openxmlformats.org/drawingml/2006/table">
            <a:tbl>
              <a:tblPr/>
              <a:tblGrid>
                <a:gridCol w="4187952"/>
                <a:gridCol w="2194560"/>
              </a:tblGrid>
              <a:tr h="8046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Проверка в облаке — быстрее и только на разрешённых данных.</a:t>
                      </a:r>
                      <a:endParaRPr lang="en-US" sz="13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Calculation · PoV 250–700 тыс. ₽</a:t>
                      </a:r>
                      <a:endParaRPr lang="en-US" sz="13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95097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5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Небольшой локальный вариант — для 10–50 активных пользователей и 1–3 задач.</a:t>
                      </a:r>
                      <a:endParaRPr lang="en-US" sz="14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5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Calculation · Mini 0,9–2,5 млн ₽</a:t>
                      </a:r>
                      <a:endParaRPr lang="en-US" sz="14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6949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5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Офисный — для нескольких отделов.</a:t>
                      </a:r>
                      <a:endParaRPr lang="en-US" sz="14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5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Calculation · Office 2,5–8 млн ₽</a:t>
                      </a:r>
                      <a:endParaRPr lang="en-US" sz="14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5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Крупная GPU-система нужна лишь после замера нагрузки.</a:t>
                      </a:r>
                      <a:endParaRPr lang="en-US" sz="14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8E2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4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8E2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 txBox="1"/>
          <p:nvPr/>
        </p:nvSpPr>
        <p:spPr>
          <a:xfrm>
            <a:off x="612648" y="5285232"/>
            <a:ext cx="65836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Покупайте минимальный вариант,</a:t>
            </a:r>
            <a:endParaRPr lang="en-US" sz="2000" dirty="0"/>
          </a:p>
          <a:p>
            <a:pPr algn="l" indent="0" marL="0">
              <a:buNone/>
            </a:pPr>
            <a:r>
              <a:rPr lang="en-US" sz="20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который доказан нагрузкой.</a:t>
            </a:r>
            <a:endParaRPr lang="en-US" sz="2000" dirty="0"/>
          </a:p>
        </p:txBody>
      </p:sp>
      <p:pic>
        <p:nvPicPr>
          <p:cNvPr id="9" name="Image 0" descr="Визуализация концепции: компактный локальный сервер и хранилище в офисе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269480" y="1170432"/>
            <a:ext cx="4919472" cy="5111496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8351764" y="1335024"/>
            <a:ext cx="0" cy="4782312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11" name="Shape 7"/>
          <p:cNvSpPr/>
          <p:nvPr/>
        </p:nvSpPr>
        <p:spPr>
          <a:xfrm>
            <a:off x="10524744" y="5989320"/>
            <a:ext cx="1572768" cy="201168"/>
          </a:xfrm>
          <a:prstGeom prst="rect">
            <a:avLst/>
          </a:prstGeom>
          <a:solidFill>
            <a:srgbClr val="1F2423">
              <a:alpha val="84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2" name="Text 8"/>
          <p:cNvSpPr txBox="1"/>
          <p:nvPr/>
        </p:nvSpPr>
        <p:spPr>
          <a:xfrm>
            <a:off x="10579608" y="6030468"/>
            <a:ext cx="144475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Визуализация концепции</a:t>
            </a:r>
            <a:endParaRPr lang="en-US" sz="950" dirty="0"/>
          </a:p>
        </p:txBody>
      </p:sp>
      <p:sp>
        <p:nvSpPr>
          <p:cNvPr id="13" name="Text 9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5] Product line §7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[E5] Product line §7</a:t>
            </a:r>
            <a:pPr algn="l" indent="0" marL="0">
              <a:buNone/>
            </a:pPr>
            <a:r>
              <a:rPr lang="en-US" sz="950" dirty="0">
                <a:solidFill>
                  <a:srgbClr val="6F7471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   </a:t>
            </a:r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3" invalidUrl="" action="" tgtFrame="" tooltip="[E4] Hardware economics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[E4] Hardware economics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1165860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12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527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Экономика появляется только при реальной загрузке</a:t>
            </a:r>
            <a:endParaRPr lang="en-US" sz="3200" dirty="0"/>
          </a:p>
        </p:txBody>
      </p:sp>
      <p:sp>
        <p:nvSpPr>
          <p:cNvPr id="7" name="Text 5"/>
          <p:cNvSpPr txBox="1"/>
          <p:nvPr/>
        </p:nvSpPr>
        <p:spPr>
          <a:xfrm>
            <a:off x="612648" y="1353312"/>
            <a:ext cx="5641848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72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В базовом расчёте полный старт — 627 894 ₽, ежемесячные расходы — 34 061 ₽, условная точка возврата — 20,5 месяца. Но это работает лишь при 120 замещённых GPU-часах и 21 120 ₽ реализованной ценности труда в месяц.</a:t>
            </a:r>
            <a:endParaRPr lang="en-US" sz="1720" dirty="0"/>
          </a:p>
        </p:txBody>
      </p:sp>
      <p:sp>
        <p:nvSpPr>
          <p:cNvPr id="8" name="Shape 6"/>
          <p:cNvSpPr/>
          <p:nvPr/>
        </p:nvSpPr>
        <p:spPr>
          <a:xfrm>
            <a:off x="612648" y="2880360"/>
            <a:ext cx="146304" cy="0"/>
          </a:xfrm>
          <a:prstGeom prst="line">
            <a:avLst/>
          </a:prstGeom>
          <a:noFill/>
          <a:ln w="26670">
            <a:solidFill>
              <a:srgbClr val="A64B2A"/>
            </a:solidFill>
            <a:prstDash val="solid"/>
            <a:headEnd type="none"/>
            <a:tailEnd type="none"/>
          </a:ln>
        </p:spPr>
      </p:sp>
      <p:sp>
        <p:nvSpPr>
          <p:cNvPr id="9" name="Text 7"/>
          <p:cNvSpPr txBox="1"/>
          <p:nvPr/>
        </p:nvSpPr>
        <p:spPr>
          <a:xfrm>
            <a:off x="841248" y="2788920"/>
            <a:ext cx="5349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Calculation · ROI: −41,6% / +16,8% / +75,2% на 12/24/36 мес.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12648" y="3291840"/>
            <a:ext cx="5321808" cy="0"/>
          </a:xfrm>
          <a:prstGeom prst="line">
            <a:avLst/>
          </a:prstGeom>
          <a:noFill/>
          <a:ln w="9525">
            <a:solidFill>
              <a:srgbClr val="D8D3C9"/>
            </a:solidFill>
            <a:prstDash val="solid"/>
            <a:headEnd type="none"/>
            <a:tailEnd type="none"/>
          </a:ln>
        </p:spPr>
      </p:sp>
      <p:sp>
        <p:nvSpPr>
          <p:cNvPr id="11" name="Text 9"/>
          <p:cNvSpPr txBox="1"/>
          <p:nvPr/>
        </p:nvSpPr>
        <p:spPr>
          <a:xfrm>
            <a:off x="612648" y="3895344"/>
            <a:ext cx="5394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Сначала заменим допущения вашими цифрами.</a:t>
            </a:r>
            <a:endParaRPr lang="en-US" sz="2100" dirty="0"/>
          </a:p>
        </p:txBody>
      </p:sp>
      <p:sp>
        <p:nvSpPr>
          <p:cNvPr id="12" name="Text 10"/>
          <p:cNvSpPr txBox="1"/>
          <p:nvPr/>
        </p:nvSpPr>
        <p:spPr>
          <a:xfrm>
            <a:off x="612648" y="4736592"/>
            <a:ext cx="5577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A64B2A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&lt;12 мес. — только confirmed aggressive; Base 20,55 мес.</a:t>
            </a:r>
            <a:endParaRPr lang="en-US" sz="1150" dirty="0"/>
          </a:p>
        </p:txBody>
      </p:sp>
      <p:graphicFrame>
        <p:nvGraphicFramePr>
          <p:cNvPr id="13" name="Chart 0" descr=""/>
          <p:cNvGraphicFramePr/>
          <p:nvPr/>
        </p:nvGraphicFramePr>
        <p:xfrm>
          <a:off x="6473952" y="1353312"/>
          <a:ext cx="5102352" cy="4517136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4" name="Text 11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4] ROI model · Base · 09.09.2026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[E4] ROI model · Base · 09.09.2026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1197864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13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98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За 90 дней принимается один рабочий процесс, не «AI вообще»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650992" y="1536192"/>
            <a:ext cx="5449824" cy="0"/>
          </a:xfrm>
          <a:prstGeom prst="line">
            <a:avLst/>
          </a:prstGeom>
          <a:noFill/>
          <a:ln w="9525">
            <a:solidFill>
              <a:srgbClr val="D8D3C9"/>
            </a:solidFill>
            <a:prstDash val="solid"/>
            <a:headEnd type="none"/>
            <a:tailEnd type="none"/>
          </a:ln>
        </p:spPr>
      </p:sp>
      <p:sp>
        <p:nvSpPr>
          <p:cNvPr id="8" name="Text 6"/>
          <p:cNvSpPr txBox="1"/>
          <p:nvPr/>
        </p:nvSpPr>
        <p:spPr>
          <a:xfrm>
            <a:off x="5577840" y="129844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6F7471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</a:t>
            </a:r>
            <a:endParaRPr lang="en-US" sz="1050" dirty="0"/>
          </a:p>
        </p:txBody>
      </p:sp>
      <p:sp>
        <p:nvSpPr>
          <p:cNvPr id="9" name="Text 7"/>
          <p:cNvSpPr txBox="1"/>
          <p:nvPr/>
        </p:nvSpPr>
        <p:spPr>
          <a:xfrm>
            <a:off x="6665976" y="129844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6F7471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15</a:t>
            </a:r>
            <a:endParaRPr lang="en-US" sz="1050" dirty="0"/>
          </a:p>
        </p:txBody>
      </p:sp>
      <p:sp>
        <p:nvSpPr>
          <p:cNvPr id="10" name="Text 8"/>
          <p:cNvSpPr txBox="1"/>
          <p:nvPr/>
        </p:nvSpPr>
        <p:spPr>
          <a:xfrm>
            <a:off x="7754112" y="129844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6F7471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35</a:t>
            </a:r>
            <a:endParaRPr lang="en-US" sz="1050" dirty="0"/>
          </a:p>
        </p:txBody>
      </p:sp>
      <p:sp>
        <p:nvSpPr>
          <p:cNvPr id="11" name="Text 9"/>
          <p:cNvSpPr txBox="1"/>
          <p:nvPr/>
        </p:nvSpPr>
        <p:spPr>
          <a:xfrm>
            <a:off x="8842248" y="129844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6F7471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55</a:t>
            </a:r>
            <a:endParaRPr lang="en-US" sz="1050" dirty="0"/>
          </a:p>
        </p:txBody>
      </p:sp>
      <p:sp>
        <p:nvSpPr>
          <p:cNvPr id="12" name="Text 10"/>
          <p:cNvSpPr txBox="1"/>
          <p:nvPr/>
        </p:nvSpPr>
        <p:spPr>
          <a:xfrm>
            <a:off x="9930384" y="129844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6F7471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75</a:t>
            </a:r>
            <a:endParaRPr lang="en-US" sz="1050" dirty="0"/>
          </a:p>
        </p:txBody>
      </p:sp>
      <p:sp>
        <p:nvSpPr>
          <p:cNvPr id="13" name="Text 11"/>
          <p:cNvSpPr txBox="1"/>
          <p:nvPr/>
        </p:nvSpPr>
        <p:spPr>
          <a:xfrm>
            <a:off x="11018520" y="129844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6F7471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90</a:t>
            </a:r>
            <a:endParaRPr lang="en-US" sz="1050" dirty="0"/>
          </a:p>
        </p:txBody>
      </p:sp>
      <p:sp>
        <p:nvSpPr>
          <p:cNvPr id="14" name="Text 12"/>
          <p:cNvSpPr txBox="1"/>
          <p:nvPr/>
        </p:nvSpPr>
        <p:spPr>
          <a:xfrm>
            <a:off x="612648" y="1792224"/>
            <a:ext cx="47000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4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Дни 1–15: процесс и исходные цифры.</a:t>
            </a:r>
            <a:endParaRPr lang="en-US" sz="1540" dirty="0"/>
          </a:p>
        </p:txBody>
      </p:sp>
      <p:sp>
        <p:nvSpPr>
          <p:cNvPr id="15" name="Shape 13"/>
          <p:cNvSpPr/>
          <p:nvPr/>
        </p:nvSpPr>
        <p:spPr>
          <a:xfrm>
            <a:off x="5650992" y="1847088"/>
            <a:ext cx="896112" cy="164592"/>
          </a:xfrm>
          <a:prstGeom prst="rect">
            <a:avLst/>
          </a:prstGeom>
          <a:solidFill>
            <a:srgbClr val="526B60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612648" y="2340864"/>
            <a:ext cx="47000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4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16–35: проверка качества.</a:t>
            </a:r>
            <a:endParaRPr lang="en-US" sz="1540" dirty="0"/>
          </a:p>
        </p:txBody>
      </p:sp>
      <p:sp>
        <p:nvSpPr>
          <p:cNvPr id="17" name="Shape 15"/>
          <p:cNvSpPr/>
          <p:nvPr/>
        </p:nvSpPr>
        <p:spPr>
          <a:xfrm>
            <a:off x="6547104" y="2395728"/>
            <a:ext cx="1207008" cy="164592"/>
          </a:xfrm>
          <a:prstGeom prst="rect">
            <a:avLst/>
          </a:prstGeom>
          <a:solidFill>
            <a:srgbClr val="526B60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612648" y="2889504"/>
            <a:ext cx="47000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4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36–55: вариант системы и риски.</a:t>
            </a:r>
            <a:endParaRPr lang="en-US" sz="1540" dirty="0"/>
          </a:p>
        </p:txBody>
      </p:sp>
      <p:sp>
        <p:nvSpPr>
          <p:cNvPr id="19" name="Shape 17"/>
          <p:cNvSpPr/>
          <p:nvPr/>
        </p:nvSpPr>
        <p:spPr>
          <a:xfrm>
            <a:off x="7754112" y="2944368"/>
            <a:ext cx="1207008" cy="164592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612648" y="3438144"/>
            <a:ext cx="47000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4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56–75: установка и тесты.</a:t>
            </a:r>
            <a:endParaRPr lang="en-US" sz="1540" dirty="0"/>
          </a:p>
        </p:txBody>
      </p:sp>
      <p:sp>
        <p:nvSpPr>
          <p:cNvPr id="21" name="Shape 19"/>
          <p:cNvSpPr/>
          <p:nvPr/>
        </p:nvSpPr>
        <p:spPr>
          <a:xfrm>
            <a:off x="8961120" y="3493008"/>
            <a:ext cx="1207008" cy="164592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612648" y="3986784"/>
            <a:ext cx="47000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40" b="1" dirty="0">
                <a:solidFill>
                  <a:srgbClr val="A64B2A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76–90: ограниченный запуск, обучение и решение о продолжении.</a:t>
            </a:r>
            <a:endParaRPr lang="en-US" sz="1540" dirty="0"/>
          </a:p>
        </p:txBody>
      </p:sp>
      <p:sp>
        <p:nvSpPr>
          <p:cNvPr id="23" name="Shape 21"/>
          <p:cNvSpPr/>
          <p:nvPr/>
        </p:nvSpPr>
        <p:spPr>
          <a:xfrm>
            <a:off x="10168128" y="4041648"/>
            <a:ext cx="932688" cy="164592"/>
          </a:xfrm>
          <a:prstGeom prst="rect">
            <a:avLst/>
          </a:prstGeom>
          <a:solidFill>
            <a:srgbClr val="A64B2A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12648" y="5029200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25" name="Text 23"/>
          <p:cNvSpPr txBox="1"/>
          <p:nvPr/>
        </p:nvSpPr>
        <p:spPr>
          <a:xfrm>
            <a:off x="841248" y="4937760"/>
            <a:ext cx="3429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Recommendation · план до 90 дней</a:t>
            </a:r>
            <a:endParaRPr lang="en-US" sz="1050" dirty="0"/>
          </a:p>
        </p:txBody>
      </p:sp>
      <p:sp>
        <p:nvSpPr>
          <p:cNvPr id="26" name="Text 24"/>
          <p:cNvSpPr txBox="1"/>
          <p:nvPr/>
        </p:nvSpPr>
        <p:spPr>
          <a:xfrm>
            <a:off x="612648" y="5440680"/>
            <a:ext cx="98755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У каждого этапа есть результат</a:t>
            </a:r>
            <a:endParaRPr lang="en-US" sz="2100" dirty="0"/>
          </a:p>
          <a:p>
            <a:pPr algn="l" indent="0" marL="0">
              <a:buNone/>
            </a:pPr>
            <a:r>
              <a:rPr lang="en-US" sz="21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и право остановиться.</a:t>
            </a:r>
            <a:endParaRPr lang="en-US" sz="2100" dirty="0"/>
          </a:p>
        </p:txBody>
      </p:sp>
      <p:sp>
        <p:nvSpPr>
          <p:cNvPr id="27" name="Text 25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1" invalidUrl="" action="" tgtFrame="" tooltip="[E6] 90-day plan §9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[E6] 90-day plan §9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F24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1229868"/>
            <a:ext cx="100584" cy="100584"/>
          </a:xfrm>
          <a:prstGeom prst="rect">
            <a:avLst/>
          </a:prstGeom>
          <a:solidFill>
            <a:srgbClr val="A64B2A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14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pic>
        <p:nvPicPr>
          <p:cNvPr id="6" name="Image 0" descr="Визуализация концепции: компактный локальный сервер как следующий шаг после доказанного пилота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509522" y="164592"/>
            <a:ext cx="0" cy="6528816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8" name="Shape 5"/>
          <p:cNvSpPr/>
          <p:nvPr/>
        </p:nvSpPr>
        <p:spPr>
          <a:xfrm>
            <a:off x="10527487" y="6565392"/>
            <a:ext cx="1572768" cy="201168"/>
          </a:xfrm>
          <a:prstGeom prst="rect">
            <a:avLst/>
          </a:prstGeom>
          <a:solidFill>
            <a:srgbClr val="1F2423">
              <a:alpha val="84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10582351" y="6606540"/>
            <a:ext cx="144475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Визуализация концепции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0" y="0"/>
            <a:ext cx="5266944" cy="6858000"/>
          </a:xfrm>
          <a:prstGeom prst="rect">
            <a:avLst/>
          </a:prstGeom>
          <a:solidFill>
            <a:srgbClr val="1F2423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266944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12" name="Text 9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13" name="Text 10"/>
          <p:cNvSpPr txBox="1"/>
          <p:nvPr/>
        </p:nvSpPr>
        <p:spPr>
          <a:xfrm>
            <a:off x="612648" y="896112"/>
            <a:ext cx="4041648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За 90 минут решим,</a:t>
            </a:r>
            <a:endParaRPr lang="en-US" sz="3400" dirty="0"/>
          </a:p>
          <a:p>
            <a:pPr algn="l" indent="0" marL="0">
              <a:buNone/>
            </a:pPr>
            <a:r>
              <a:rPr lang="en-US" sz="340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есть ли здесь проект</a:t>
            </a:r>
            <a:endParaRPr lang="en-US" sz="3400" dirty="0"/>
          </a:p>
        </p:txBody>
      </p:sp>
      <p:sp>
        <p:nvSpPr>
          <p:cNvPr id="14" name="Text 11"/>
          <p:cNvSpPr txBox="1"/>
          <p:nvPr/>
        </p:nvSpPr>
        <p:spPr>
          <a:xfrm>
            <a:off x="612648" y="2359152"/>
            <a:ext cx="4096512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72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Принесите один повторяемый процесс и 5–10 обезличенных примеров. Вместе посчитаем потерянное время, определим границы данных и выберем проверку. На выходе — карта пилота, рисков, ответственных и следующий бюджетный шаг.</a:t>
            </a:r>
            <a:endParaRPr lang="en-US" sz="1720" dirty="0"/>
          </a:p>
        </p:txBody>
      </p:sp>
      <p:sp>
        <p:nvSpPr>
          <p:cNvPr id="15" name="Shape 12"/>
          <p:cNvSpPr/>
          <p:nvPr/>
        </p:nvSpPr>
        <p:spPr>
          <a:xfrm>
            <a:off x="612648" y="4078224"/>
            <a:ext cx="146304" cy="0"/>
          </a:xfrm>
          <a:prstGeom prst="line">
            <a:avLst/>
          </a:prstGeom>
          <a:noFill/>
          <a:ln w="26670">
            <a:solidFill>
              <a:srgbClr val="A64B2A"/>
            </a:solidFill>
            <a:prstDash val="solid"/>
            <a:headEnd type="none"/>
            <a:tailEnd type="none"/>
          </a:ln>
        </p:spPr>
      </p:sp>
      <p:sp>
        <p:nvSpPr>
          <p:cNvPr id="16" name="Text 13"/>
          <p:cNvSpPr txBox="1"/>
          <p:nvPr/>
        </p:nvSpPr>
        <p:spPr>
          <a:xfrm>
            <a:off x="841248" y="3986784"/>
            <a:ext cx="39044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Recommendation · 90 минут · 1 процесс · 5–10 примеров</a:t>
            </a:r>
            <a:endParaRPr lang="en-US" sz="1050" dirty="0"/>
          </a:p>
        </p:txBody>
      </p:sp>
      <p:sp>
        <p:nvSpPr>
          <p:cNvPr id="17" name="Text 14"/>
          <p:cNvSpPr txBox="1"/>
          <p:nvPr/>
        </p:nvSpPr>
        <p:spPr>
          <a:xfrm>
            <a:off x="612648" y="4800600"/>
            <a:ext cx="411480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Не покупайте AI вслепую.</a:t>
            </a:r>
            <a:endParaRPr lang="en-US" sz="1950" dirty="0"/>
          </a:p>
          <a:p>
            <a:pPr algn="l" indent="0" marL="0">
              <a:buNone/>
            </a:pPr>
            <a:r>
              <a:rPr lang="en-US" sz="195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Сначала разберите одну дорогую рутину.</a:t>
            </a:r>
            <a:endParaRPr lang="en-US" sz="1950" dirty="0"/>
          </a:p>
        </p:txBody>
      </p:sp>
      <p:sp>
        <p:nvSpPr>
          <p:cNvPr id="18" name="Text 15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FCFAF5"/>
                </a:solidFill>
                <a:uFill>
                  <a:solidFill>
                    <a:srgbClr val="FCFAF5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1] Workshop goals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[E1] Workshop goals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AEB4B0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845820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02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527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Сейчас дорогие часы уходят не на решения</a:t>
            </a:r>
            <a:endParaRPr lang="en-US" sz="320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12648" y="1517904"/>
          <a:ext cx="6382512" cy="914400"/>
        </p:xfrm>
        <a:graphic>
          <a:graphicData uri="http://schemas.openxmlformats.org/drawingml/2006/table">
            <a:tbl>
              <a:tblPr/>
              <a:tblGrid>
                <a:gridCol w="1664208"/>
                <a:gridCol w="4718304"/>
              </a:tblGrid>
              <a:tr h="2011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3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3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Руководитель</a:t>
                      </a:r>
                      <a:endParaRPr lang="en-US" sz="150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перечитывает переписку. Секретарь сводит поручения.</a:t>
                      </a:r>
                      <a:endParaRPr lang="en-US" sz="150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8686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Закупщик</a:t>
                      </a:r>
                      <a:endParaRPr lang="en-US" sz="150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переносит строки из КП. Юрист ищет нужную редакцию. Бухгалтер проверяет первичку.</a:t>
                      </a:r>
                      <a:endParaRPr lang="en-US" sz="150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Маркетинг</a:t>
                      </a:r>
                      <a:endParaRPr lang="en-US" sz="150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снова собирает те же факты. Слишком много времени уходит на подготовку.</a:t>
                      </a:r>
                      <a:endParaRPr lang="en-US" sz="150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612648" y="4443984"/>
            <a:ext cx="146304" cy="0"/>
          </a:xfrm>
          <a:prstGeom prst="line">
            <a:avLst/>
          </a:prstGeom>
          <a:noFill/>
          <a:ln w="26670">
            <a:solidFill>
              <a:srgbClr val="A64B2A"/>
            </a:solidFill>
            <a:prstDash val="solid"/>
            <a:headEnd type="none"/>
            <a:tailEnd type="none"/>
          </a:ln>
        </p:spPr>
      </p:sp>
      <p:sp>
        <p:nvSpPr>
          <p:cNvPr id="9" name="Text 6"/>
          <p:cNvSpPr txBox="1"/>
          <p:nvPr/>
        </p:nvSpPr>
        <p:spPr>
          <a:xfrm>
            <a:off x="841248" y="4352544"/>
            <a:ext cx="6245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Fact · боль требует замера у заказчика</a:t>
            </a:r>
            <a:endParaRPr lang="en-US" sz="1050" dirty="0"/>
          </a:p>
        </p:txBody>
      </p:sp>
      <p:sp>
        <p:nvSpPr>
          <p:cNvPr id="10" name="Text 7"/>
          <p:cNvSpPr txBox="1"/>
          <p:nvPr/>
        </p:nvSpPr>
        <p:spPr>
          <a:xfrm>
            <a:off x="612648" y="4855464"/>
            <a:ext cx="6492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Первый резерв — поиск, перенос и сверка,</a:t>
            </a:r>
            <a:endParaRPr lang="en-US" sz="2000" dirty="0"/>
          </a:p>
          <a:p>
            <a:pPr algn="l" indent="0" marL="0">
              <a:buNone/>
            </a:pPr>
            <a:r>
              <a:rPr lang="en-US" sz="20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а не сокращение людей.</a:t>
            </a:r>
            <a:endParaRPr lang="en-US" sz="2000" dirty="0"/>
          </a:p>
        </p:txBody>
      </p:sp>
      <p:pic>
        <p:nvPicPr>
          <p:cNvPr id="11" name="Image 0" descr="Визуализация концепции: руководитель и сотрудник сверяют документы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278624" y="1353312"/>
            <a:ext cx="4910328" cy="4709160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8358896" y="1517904"/>
            <a:ext cx="0" cy="4379976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13" name="Shape 9"/>
          <p:cNvSpPr/>
          <p:nvPr/>
        </p:nvSpPr>
        <p:spPr>
          <a:xfrm>
            <a:off x="10524744" y="5769864"/>
            <a:ext cx="1572768" cy="201168"/>
          </a:xfrm>
          <a:prstGeom prst="rect">
            <a:avLst/>
          </a:prstGeom>
          <a:solidFill>
            <a:srgbClr val="1F2423">
              <a:alpha val="84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4" name="Text 10"/>
          <p:cNvSpPr txBox="1"/>
          <p:nvPr/>
        </p:nvSpPr>
        <p:spPr>
          <a:xfrm>
            <a:off x="10579608" y="5811012"/>
            <a:ext cx="144475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Визуализация концепции</a:t>
            </a:r>
            <a:endParaRPr lang="en-US" sz="950" dirty="0"/>
          </a:p>
        </p:txBody>
      </p:sp>
      <p:sp>
        <p:nvSpPr>
          <p:cNvPr id="15" name="Text 11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1] Pain points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[E1] Pain points</a:t>
            </a:r>
            <a:pPr algn="l" indent="0" marL="0">
              <a:buNone/>
            </a:pPr>
            <a:r>
              <a:rPr lang="en-US" sz="950" dirty="0">
                <a:solidFill>
                  <a:srgbClr val="6F7471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   </a:t>
            </a:r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3" invalidUrl="" action="" tgtFrame="" tooltip="[E3] Use cases §6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[E3] Use cases §6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877824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03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pic>
        <p:nvPicPr>
          <p:cNvPr id="6" name="Image 0" descr="Визуализация концепции: собственник просматривает утренний бриф вместе с ИТ-руководителем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509522" y="164592"/>
            <a:ext cx="0" cy="6528816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8" name="Shape 5"/>
          <p:cNvSpPr/>
          <p:nvPr/>
        </p:nvSpPr>
        <p:spPr>
          <a:xfrm>
            <a:off x="10527487" y="6565392"/>
            <a:ext cx="1572768" cy="201168"/>
          </a:xfrm>
          <a:prstGeom prst="rect">
            <a:avLst/>
          </a:prstGeom>
          <a:solidFill>
            <a:srgbClr val="1F2423">
              <a:alpha val="84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10582351" y="6606540"/>
            <a:ext cx="144475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Визуализация концепции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0" y="0"/>
            <a:ext cx="5029200" cy="6858000"/>
          </a:xfrm>
          <a:prstGeom prst="rect">
            <a:avLst/>
          </a:prstGeom>
          <a:solidFill>
            <a:srgbClr val="1F2423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029200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12" name="Text 9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13" name="Text 10"/>
          <p:cNvSpPr txBox="1"/>
          <p:nvPr/>
        </p:nvSpPr>
        <p:spPr>
          <a:xfrm>
            <a:off x="612648" y="758952"/>
            <a:ext cx="391363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95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У собственника появляется</a:t>
            </a:r>
            <a:endParaRPr lang="en-US" sz="2950" dirty="0"/>
          </a:p>
          <a:p>
            <a:pPr algn="l" indent="0" marL="0">
              <a:buNone/>
            </a:pPr>
            <a:r>
              <a:rPr lang="en-US" sz="295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утренний бриф, а не ещё один чат</a:t>
            </a:r>
            <a:endParaRPr lang="en-US" sz="2950" dirty="0"/>
          </a:p>
        </p:txBody>
      </p:sp>
      <p:sp>
        <p:nvSpPr>
          <p:cNvPr id="14" name="Text 11"/>
          <p:cNvSpPr txBox="1"/>
          <p:nvPr/>
        </p:nvSpPr>
        <p:spPr>
          <a:xfrm>
            <a:off x="612648" y="2212848"/>
            <a:ext cx="3886200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74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К 8:00 помощник собирает встречи, решения и поручения. Перед встречей поднимает факты. После — готовит протокол и ответы. Вы видите источник и решаете, что отправлять.</a:t>
            </a:r>
            <a:endParaRPr lang="en-US" sz="1740" dirty="0"/>
          </a:p>
        </p:txBody>
      </p:sp>
      <p:sp>
        <p:nvSpPr>
          <p:cNvPr id="15" name="Shape 12"/>
          <p:cNvSpPr/>
          <p:nvPr/>
        </p:nvSpPr>
        <p:spPr>
          <a:xfrm>
            <a:off x="612648" y="3785616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16" name="Text 13"/>
          <p:cNvSpPr txBox="1"/>
          <p:nvPr/>
        </p:nvSpPr>
        <p:spPr>
          <a:xfrm>
            <a:off x="841248" y="3694176"/>
            <a:ext cx="3721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Pilot target · −20–40% времени на обзор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612648" y="4142232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18" name="Text 15"/>
          <p:cNvSpPr txBox="1"/>
          <p:nvPr/>
        </p:nvSpPr>
        <p:spPr>
          <a:xfrm>
            <a:off x="841248" y="4050792"/>
            <a:ext cx="3721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Pilot target · черновик протокола ≤15 минут</a:t>
            </a:r>
            <a:endParaRPr lang="en-US" sz="1050" dirty="0"/>
          </a:p>
        </p:txBody>
      </p:sp>
      <p:sp>
        <p:nvSpPr>
          <p:cNvPr id="19" name="Text 16"/>
          <p:cNvSpPr txBox="1"/>
          <p:nvPr/>
        </p:nvSpPr>
        <p:spPr>
          <a:xfrm>
            <a:off x="612648" y="4828032"/>
            <a:ext cx="39502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AI готовит день.</a:t>
            </a:r>
            <a:endParaRPr lang="en-US" sz="2000" dirty="0"/>
          </a:p>
          <a:p>
            <a:pPr algn="l" indent="0" marL="0">
              <a:buNone/>
            </a:pPr>
            <a:r>
              <a:rPr lang="en-US" sz="200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Руководитель управляет им.</a:t>
            </a:r>
            <a:endParaRPr lang="en-US" sz="2000" dirty="0"/>
          </a:p>
        </p:txBody>
      </p:sp>
      <p:sp>
        <p:nvSpPr>
          <p:cNvPr id="20" name="Text 17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FCFAF5"/>
                </a:solidFill>
                <a:uFill>
                  <a:solidFill>
                    <a:srgbClr val="FCFAF5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3] Pilot targets §6.1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[E3] Pilot targets §6.1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909828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04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65653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Сотрудник получает ответ вместе с местом, где он найден</a:t>
            </a:r>
            <a:endParaRPr lang="en-US" sz="3100" dirty="0"/>
          </a:p>
        </p:txBody>
      </p:sp>
      <p:sp>
        <p:nvSpPr>
          <p:cNvPr id="7" name="Text 5"/>
          <p:cNvSpPr txBox="1"/>
          <p:nvPr/>
        </p:nvSpPr>
        <p:spPr>
          <a:xfrm>
            <a:off x="612648" y="1517904"/>
            <a:ext cx="605332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72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Вопрос задаётся обычным языком. Система ищет только в разрешённых папках и показывает документ, страницу и версию. Если надёжного ответа нет, она должна сказать об этом — не додумывать.</a:t>
            </a:r>
            <a:endParaRPr lang="en-US" sz="1720" dirty="0"/>
          </a:p>
        </p:txBody>
      </p:sp>
      <p:sp>
        <p:nvSpPr>
          <p:cNvPr id="8" name="Shape 6"/>
          <p:cNvSpPr/>
          <p:nvPr/>
        </p:nvSpPr>
        <p:spPr>
          <a:xfrm>
            <a:off x="612648" y="3081528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9" name="Text 7"/>
          <p:cNvSpPr txBox="1"/>
          <p:nvPr/>
        </p:nvSpPr>
        <p:spPr>
          <a:xfrm>
            <a:off x="841248" y="2990088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Pilot target · −30–60% времени поиска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12648" y="3502152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11" name="Text 9"/>
          <p:cNvSpPr txBox="1"/>
          <p:nvPr/>
        </p:nvSpPr>
        <p:spPr>
          <a:xfrm>
            <a:off x="841248" y="3410712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Pilot target · точность цитат ≥90%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12648" y="4078224"/>
            <a:ext cx="5074920" cy="0"/>
          </a:xfrm>
          <a:prstGeom prst="line">
            <a:avLst/>
          </a:prstGeom>
          <a:noFill/>
          <a:ln w="9525">
            <a:solidFill>
              <a:srgbClr val="D8D3C9"/>
            </a:solidFill>
            <a:prstDash val="solid"/>
            <a:headEnd type="none"/>
            <a:tailEnd type="none"/>
          </a:ln>
        </p:spPr>
      </p:sp>
      <p:sp>
        <p:nvSpPr>
          <p:cNvPr id="13" name="Text 11"/>
          <p:cNvSpPr txBox="1"/>
          <p:nvPr/>
        </p:nvSpPr>
        <p:spPr>
          <a:xfrm>
            <a:off x="612648" y="4681728"/>
            <a:ext cx="5989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Проверить источник быстрее,</a:t>
            </a:r>
            <a:endParaRPr lang="en-US" sz="2100" dirty="0"/>
          </a:p>
          <a:p>
            <a:pPr algn="l" indent="0" marL="0">
              <a:buNone/>
            </a:pPr>
            <a:r>
              <a:rPr lang="en-US" sz="21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чем искать с нуля.</a:t>
            </a:r>
            <a:endParaRPr lang="en-US" sz="2100" dirty="0"/>
          </a:p>
        </p:txBody>
      </p:sp>
      <p:pic>
        <p:nvPicPr>
          <p:cNvPr id="14" name="Image 0" descr="Визуализация концепции: проверка ответа по исходным документам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022592" y="804672"/>
            <a:ext cx="5166360" cy="5431536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159191" y="969264"/>
            <a:ext cx="0" cy="5102352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16" name="Shape 13"/>
          <p:cNvSpPr/>
          <p:nvPr/>
        </p:nvSpPr>
        <p:spPr>
          <a:xfrm>
            <a:off x="10524744" y="5943600"/>
            <a:ext cx="1572768" cy="201168"/>
          </a:xfrm>
          <a:prstGeom prst="rect">
            <a:avLst/>
          </a:prstGeom>
          <a:solidFill>
            <a:srgbClr val="1F2423">
              <a:alpha val="84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10579608" y="5984748"/>
            <a:ext cx="144475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Визуализация концепции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3] Search targets §6.1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[E3] Search targets §6.1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941832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05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527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Закупщик сравнивает условия, а не форматирует таблицы</a:t>
            </a:r>
            <a:endParaRPr lang="en-US" sz="32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12648" y="1554480"/>
          <a:ext cx="10972800" cy="914400"/>
        </p:xfrm>
        <a:graphic>
          <a:graphicData uri="http://schemas.openxmlformats.org/drawingml/2006/table">
            <a:tbl>
              <a:tblPr/>
              <a:tblGrid>
                <a:gridCol w="3822192"/>
                <a:gridCol w="7150608"/>
              </a:tblGrid>
              <a:tr h="8412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Система читает PDF и Excel,</a:t>
                      </a:r>
                      <a:endParaRPr lang="en-US" sz="13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приводит цены, НДС, валюту, сроки и комплектность к одной форме.</a:t>
                      </a:r>
                      <a:endParaRPr lang="en-US" sz="13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6949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65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Отмечает пропуски и расхождения.</a:t>
                      </a:r>
                      <a:endParaRPr lang="en-US" sz="16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6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9326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65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Закупщик проверяет строки и выбирает поставщика;</a:t>
                      </a:r>
                      <a:endParaRPr lang="en-US" sz="16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8E2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65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заказ автоматически не создаётся.</a:t>
                      </a:r>
                      <a:endParaRPr lang="en-US" sz="16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8E2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612648" y="4443984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9" name="Text 6"/>
          <p:cNvSpPr txBox="1"/>
          <p:nvPr/>
        </p:nvSpPr>
        <p:spPr>
          <a:xfrm>
            <a:off x="841248" y="4352544"/>
            <a:ext cx="4937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Pilot target · −40–60% подготовки сравнения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6144768" y="4443984"/>
            <a:ext cx="146304" cy="0"/>
          </a:xfrm>
          <a:prstGeom prst="line">
            <a:avLst/>
          </a:prstGeom>
          <a:noFill/>
          <a:ln w="26670">
            <a:solidFill>
              <a:srgbClr val="A64B2A"/>
            </a:solidFill>
            <a:prstDash val="solid"/>
            <a:headEnd type="none"/>
            <a:tailEnd type="none"/>
          </a:ln>
        </p:spPr>
      </p:sp>
      <p:sp>
        <p:nvSpPr>
          <p:cNvPr id="11" name="Text 8"/>
          <p:cNvSpPr txBox="1"/>
          <p:nvPr/>
        </p:nvSpPr>
        <p:spPr>
          <a:xfrm>
            <a:off x="6373368" y="4352544"/>
            <a:ext cx="3429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Boundary · без автозаказа</a:t>
            </a:r>
            <a:endParaRPr lang="en-US" sz="1050" dirty="0"/>
          </a:p>
        </p:txBody>
      </p:sp>
      <p:sp>
        <p:nvSpPr>
          <p:cNvPr id="12" name="Text 9"/>
          <p:cNvSpPr txBox="1"/>
          <p:nvPr/>
        </p:nvSpPr>
        <p:spPr>
          <a:xfrm>
            <a:off x="612648" y="5138928"/>
            <a:ext cx="98755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Сравнение готовится машиной.</a:t>
            </a:r>
            <a:endParaRPr lang="en-US" sz="2100" dirty="0"/>
          </a:p>
          <a:p>
            <a:pPr algn="l" indent="0" marL="0">
              <a:buNone/>
            </a:pPr>
            <a:r>
              <a:rPr lang="en-US" sz="21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Коммерческое решение остаётся у закупки.</a:t>
            </a:r>
            <a:endParaRPr lang="en-US" sz="2100" dirty="0"/>
          </a:p>
        </p:txBody>
      </p:sp>
      <p:sp>
        <p:nvSpPr>
          <p:cNvPr id="13" name="Text 10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1" invalidUrl="" action="" tgtFrame="" tooltip="[E3] Procurement §6.2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[E3] Procurement §6.2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F24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973836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06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513892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95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Юрист и бухгалтер начинают</a:t>
            </a:r>
            <a:endParaRPr lang="en-US" sz="2950" dirty="0"/>
          </a:p>
          <a:p>
            <a:pPr algn="l" indent="0" marL="0">
              <a:buNone/>
            </a:pPr>
            <a:r>
              <a:rPr lang="en-US" sz="295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с готового разбора</a:t>
            </a:r>
            <a:endParaRPr lang="en-US" sz="2950" dirty="0"/>
          </a:p>
        </p:txBody>
      </p:sp>
      <p:sp>
        <p:nvSpPr>
          <p:cNvPr id="7" name="Text 5"/>
          <p:cNvSpPr txBox="1"/>
          <p:nvPr/>
        </p:nvSpPr>
        <p:spPr>
          <a:xfrm>
            <a:off x="612648" y="1572768"/>
            <a:ext cx="5001768" cy="1353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72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AI выделяет реквизиты, суммы, сроки, отклонения и спорные пункты; даёт ссылку на источник и готовит черновик правок или пояснения. Юрист определяет позицию. Бухгалтер проводит документ. Руководитель подписывает отчётность.</a:t>
            </a:r>
            <a:endParaRPr lang="en-US" sz="1720" dirty="0"/>
          </a:p>
        </p:txBody>
      </p:sp>
      <p:sp>
        <p:nvSpPr>
          <p:cNvPr id="8" name="Shape 6"/>
          <p:cNvSpPr/>
          <p:nvPr/>
        </p:nvSpPr>
        <p:spPr>
          <a:xfrm>
            <a:off x="612648" y="3246120"/>
            <a:ext cx="4498848" cy="0"/>
          </a:xfrm>
          <a:prstGeom prst="line">
            <a:avLst/>
          </a:prstGeom>
          <a:noFill/>
          <a:ln w="1270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9" name="Shape 7"/>
          <p:cNvSpPr/>
          <p:nvPr/>
        </p:nvSpPr>
        <p:spPr>
          <a:xfrm>
            <a:off x="612648" y="3785616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10" name="Text 8"/>
          <p:cNvSpPr txBox="1"/>
          <p:nvPr/>
        </p:nvSpPr>
        <p:spPr>
          <a:xfrm>
            <a:off x="841248" y="3694176"/>
            <a:ext cx="4617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Pilot target · договоры: −30–50% первого разбора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12648" y="4169664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12" name="Text 10"/>
          <p:cNvSpPr txBox="1"/>
          <p:nvPr/>
        </p:nvSpPr>
        <p:spPr>
          <a:xfrm>
            <a:off x="841248" y="4078224"/>
            <a:ext cx="4617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Pilot target · первичка: −40–60% ввода</a:t>
            </a:r>
            <a:endParaRPr lang="en-US" sz="1050" dirty="0"/>
          </a:p>
        </p:txBody>
      </p:sp>
      <p:sp>
        <p:nvSpPr>
          <p:cNvPr id="13" name="Text 11"/>
          <p:cNvSpPr txBox="1"/>
          <p:nvPr/>
        </p:nvSpPr>
        <p:spPr>
          <a:xfrm>
            <a:off x="612648" y="4928616"/>
            <a:ext cx="4983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86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Быстрее первый разбор — без передачи</a:t>
            </a:r>
            <a:endParaRPr lang="en-US" sz="1860" dirty="0"/>
          </a:p>
          <a:p>
            <a:pPr algn="l" indent="0" marL="0">
              <a:buNone/>
            </a:pPr>
            <a:r>
              <a:rPr lang="en-US" sz="186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профессиональной ответственности.</a:t>
            </a:r>
            <a:endParaRPr lang="en-US" sz="1860" dirty="0"/>
          </a:p>
        </p:txBody>
      </p:sp>
      <p:pic>
        <p:nvPicPr>
          <p:cNvPr id="14" name="Image 0" descr="Визуализация концепции: специалист проверяет юридические и финансовые документы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989320" y="0"/>
            <a:ext cx="6199632" cy="6858000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7353239" y="164592"/>
            <a:ext cx="0" cy="6528816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16" name="Shape 13"/>
          <p:cNvSpPr/>
          <p:nvPr/>
        </p:nvSpPr>
        <p:spPr>
          <a:xfrm>
            <a:off x="10524744" y="6565392"/>
            <a:ext cx="1572768" cy="201168"/>
          </a:xfrm>
          <a:prstGeom prst="rect">
            <a:avLst/>
          </a:prstGeom>
          <a:solidFill>
            <a:srgbClr val="1F2423">
              <a:alpha val="84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10579608" y="6606540"/>
            <a:ext cx="144475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Визуализация концепции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FCFAF5"/>
                </a:solidFill>
                <a:uFill>
                  <a:solidFill>
                    <a:srgbClr val="FCFAF5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2] 402-ФЗ · подпись и первичка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[E2] 402-ФЗ · подпись и первичка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AEB4B0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1005840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07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98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0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Маркетинг перестаёт собирать один и тот же материал заново</a:t>
            </a:r>
            <a:endParaRPr lang="en-US" sz="305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12648" y="1572768"/>
          <a:ext cx="10972800" cy="914400"/>
        </p:xfrm>
        <a:graphic>
          <a:graphicData uri="http://schemas.openxmlformats.org/drawingml/2006/table">
            <a:tbl>
              <a:tblPr/>
              <a:tblGrid>
                <a:gridCol w="2852928"/>
                <a:gridCol w="8119872"/>
              </a:tblGrid>
              <a:tr h="95097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Из утверждённых фактов</a:t>
                      </a:r>
                      <a:endParaRPr lang="en-US" sz="13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помощник готовит варианты постов, структуру презентации, текст страницы и изображения.</a:t>
                      </a:r>
                      <a:endParaRPr lang="en-US" sz="13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65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Маркетолог</a:t>
                      </a:r>
                      <a:endParaRPr lang="en-US" sz="16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65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проверяет смысл, цифры и права.</a:t>
                      </a:r>
                      <a:endParaRPr lang="en-US" sz="16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65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Разработчик</a:t>
                      </a:r>
                      <a:endParaRPr lang="en-US" sz="16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65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публикует сайт.</a:t>
                      </a:r>
                      <a:endParaRPr lang="en-US" sz="16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612648" y="4407408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9" name="Text 6"/>
          <p:cNvSpPr txBox="1"/>
          <p:nvPr/>
        </p:nvSpPr>
        <p:spPr>
          <a:xfrm>
            <a:off x="841248" y="4315968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Pilot target · 2× выпуск черновиков SMM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5596128" y="4407408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11" name="Text 8"/>
          <p:cNvSpPr txBox="1"/>
          <p:nvPr/>
        </p:nvSpPr>
        <p:spPr>
          <a:xfrm>
            <a:off x="5824728" y="4315968"/>
            <a:ext cx="5303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Pilot target · −25–50% до тестируемого прототипа сайта</a:t>
            </a:r>
            <a:endParaRPr lang="en-US" sz="1050" dirty="0"/>
          </a:p>
        </p:txBody>
      </p:sp>
      <p:sp>
        <p:nvSpPr>
          <p:cNvPr id="12" name="Text 9"/>
          <p:cNvSpPr txBox="1"/>
          <p:nvPr/>
        </p:nvSpPr>
        <p:spPr>
          <a:xfrm>
            <a:off x="612648" y="5120640"/>
            <a:ext cx="9875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Черновиков больше.</a:t>
            </a:r>
            <a:endParaRPr lang="en-US" sz="2100" dirty="0"/>
          </a:p>
          <a:p>
            <a:pPr algn="l" indent="0" marL="0">
              <a:buNone/>
            </a:pPr>
            <a:r>
              <a:rPr lang="en-US" sz="21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Право публикации остаётся у команды.</a:t>
            </a:r>
            <a:endParaRPr lang="en-US" sz="2100" dirty="0"/>
          </a:p>
        </p:txBody>
      </p:sp>
      <p:sp>
        <p:nvSpPr>
          <p:cNvPr id="13" name="Text 10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1" invalidUrl="" action="" tgtFrame="" tooltip="[E3] Marketing targets §6.1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[E3] Marketing targets §6.1</a:t>
            </a:r>
            <a:pPr algn="l" indent="0" marL="0">
              <a:buNone/>
            </a:pPr>
            <a:r>
              <a:rPr lang="en-US" sz="950" dirty="0">
                <a:solidFill>
                  <a:srgbClr val="6F7471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   </a:t>
            </a:r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S31] SDXL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[S31] SDXL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1037844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08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527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Каждую работу делает подходящий инструмент</a:t>
            </a:r>
            <a:endParaRPr lang="en-US" sz="32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12648" y="1453896"/>
          <a:ext cx="6629400" cy="914400"/>
        </p:xfrm>
        <a:graphic>
          <a:graphicData uri="http://schemas.openxmlformats.org/drawingml/2006/table">
            <a:tbl>
              <a:tblPr/>
              <a:tblGrid>
                <a:gridCol w="2331720"/>
                <a:gridCol w="4297680"/>
              </a:tblGrid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ИНСТРУМЕНТ</a:t>
                      </a:r>
                      <a:endParaRPr lang="en-US" sz="13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РАБОТА</a:t>
                      </a:r>
                      <a:endParaRPr lang="en-US" sz="13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Qwen</a:t>
                      </a:r>
                      <a:endParaRPr lang="en-US" sz="150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работает с текстом и логикой</a:t>
                      </a:r>
                      <a:endParaRPr lang="en-US" sz="150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OCR</a:t>
                      </a:r>
                      <a:endParaRPr lang="en-US" sz="150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читает сканы</a:t>
                      </a:r>
                      <a:endParaRPr lang="en-US" sz="150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Речевая модель</a:t>
                      </a:r>
                      <a:endParaRPr lang="en-US" sz="150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разбирает встречи и звонки</a:t>
                      </a:r>
                      <a:endParaRPr lang="en-US" sz="150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Визуальная модель</a:t>
                      </a:r>
                      <a:endParaRPr lang="en-US" sz="150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смотрит фото и чертежи</a:t>
                      </a:r>
                      <a:endParaRPr lang="en-US" sz="150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Генератор изображений</a:t>
                      </a:r>
                      <a:endParaRPr lang="en-US" sz="150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готовит маркетинговые варианты</a:t>
                      </a:r>
                      <a:endParaRPr lang="en-US" sz="150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7699248" y="1453896"/>
            <a:ext cx="3877056" cy="3584448"/>
          </a:xfrm>
          <a:prstGeom prst="rect">
            <a:avLst/>
          </a:prstGeom>
          <a:solidFill>
            <a:srgbClr val="F0EBE1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8065008" y="1783080"/>
            <a:ext cx="31272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spc="50" kern="0" dirty="0">
                <a:solidFill>
                  <a:srgbClr val="A64B2A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ОДИН ИНТЕРФЕЙС</a:t>
            </a:r>
            <a:endParaRPr lang="en-US" sz="1100" dirty="0"/>
          </a:p>
        </p:txBody>
      </p:sp>
      <p:sp>
        <p:nvSpPr>
          <p:cNvPr id="10" name="Text 7"/>
          <p:cNvSpPr txBox="1"/>
          <p:nvPr/>
        </p:nvSpPr>
        <p:spPr>
          <a:xfrm>
            <a:off x="8065008" y="2249424"/>
            <a:ext cx="2926080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Пользователь видит один понятный интерфейс.</a:t>
            </a:r>
            <a:endParaRPr lang="en-US" sz="2700" dirty="0"/>
          </a:p>
        </p:txBody>
      </p:sp>
      <p:sp>
        <p:nvSpPr>
          <p:cNvPr id="11" name="Shape 8"/>
          <p:cNvSpPr/>
          <p:nvPr/>
        </p:nvSpPr>
        <p:spPr>
          <a:xfrm>
            <a:off x="8065008" y="3767328"/>
            <a:ext cx="2706624" cy="0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12" name="Shape 9"/>
          <p:cNvSpPr/>
          <p:nvPr/>
        </p:nvSpPr>
        <p:spPr>
          <a:xfrm>
            <a:off x="612648" y="5349240"/>
            <a:ext cx="146304" cy="0"/>
          </a:xfrm>
          <a:prstGeom prst="line">
            <a:avLst/>
          </a:prstGeom>
          <a:noFill/>
          <a:ln w="26670">
            <a:solidFill>
              <a:srgbClr val="A64B2A"/>
            </a:solidFill>
            <a:prstDash val="solid"/>
            <a:headEnd type="none"/>
            <a:tailEnd type="none"/>
          </a:ln>
        </p:spPr>
      </p:sp>
      <p:sp>
        <p:nvSpPr>
          <p:cNvPr id="13" name="Text 10"/>
          <p:cNvSpPr txBox="1"/>
          <p:nvPr/>
        </p:nvSpPr>
        <p:spPr>
          <a:xfrm>
            <a:off x="841248" y="5257800"/>
            <a:ext cx="3794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Fact · назначение классов моделей</a:t>
            </a:r>
            <a:endParaRPr lang="en-US" sz="1050" dirty="0"/>
          </a:p>
        </p:txBody>
      </p:sp>
      <p:sp>
        <p:nvSpPr>
          <p:cNvPr id="14" name="Text 11"/>
          <p:cNvSpPr txBox="1"/>
          <p:nvPr/>
        </p:nvSpPr>
        <p:spPr>
          <a:xfrm>
            <a:off x="612648" y="5742432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Не список моделей, а пять понятных видов работы.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1" invalidUrl="" action="" tgtFrame="" tooltip="[E4] Model cards S19–S31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[E4] Model cards S19–S31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1069848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09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pic>
        <p:nvPicPr>
          <p:cNvPr id="6" name="Image 0" descr="Визуализация концепции: уполномоченный специалист проверяет документ перед действием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509522" y="164592"/>
            <a:ext cx="0" cy="6528816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8" name="Shape 5"/>
          <p:cNvSpPr/>
          <p:nvPr/>
        </p:nvSpPr>
        <p:spPr>
          <a:xfrm>
            <a:off x="10527487" y="6565392"/>
            <a:ext cx="1572768" cy="201168"/>
          </a:xfrm>
          <a:prstGeom prst="rect">
            <a:avLst/>
          </a:prstGeom>
          <a:solidFill>
            <a:srgbClr val="1F2423">
              <a:alpha val="84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10582351" y="6606540"/>
            <a:ext cx="144475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Визуализация концепции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0" y="0"/>
            <a:ext cx="5212080" cy="6858000"/>
          </a:xfrm>
          <a:prstGeom prst="rect">
            <a:avLst/>
          </a:prstGeom>
          <a:solidFill>
            <a:srgbClr val="1F2423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212080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12" name="Text 9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13" name="Text 10"/>
          <p:cNvSpPr txBox="1"/>
          <p:nvPr/>
        </p:nvSpPr>
        <p:spPr>
          <a:xfrm>
            <a:off x="612648" y="713232"/>
            <a:ext cx="41148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95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Машина не получает право</a:t>
            </a:r>
            <a:endParaRPr lang="en-US" sz="2950" dirty="0"/>
          </a:p>
          <a:p>
            <a:pPr algn="l" indent="0" marL="0">
              <a:buNone/>
            </a:pPr>
            <a:r>
              <a:rPr lang="en-US" sz="295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подписывать, платить или публиковать</a:t>
            </a:r>
            <a:endParaRPr lang="en-US" sz="2950" dirty="0"/>
          </a:p>
        </p:txBody>
      </p:sp>
      <p:sp>
        <p:nvSpPr>
          <p:cNvPr id="14" name="Text 11"/>
          <p:cNvSpPr txBox="1"/>
          <p:nvPr/>
        </p:nvSpPr>
        <p:spPr>
          <a:xfrm>
            <a:off x="612648" y="2221992"/>
            <a:ext cx="404164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72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Система читает. Перед изменением показывает, что собирается сделать, и просит подтверждение. Платёж, подпись, юридическая позиция, бухгалтерская проводка, кадровое решение и публикация остаются за уполномоченным человеком.</a:t>
            </a:r>
            <a:endParaRPr lang="en-US" sz="1720" dirty="0"/>
          </a:p>
        </p:txBody>
      </p:sp>
      <p:sp>
        <p:nvSpPr>
          <p:cNvPr id="15" name="Shape 12"/>
          <p:cNvSpPr/>
          <p:nvPr/>
        </p:nvSpPr>
        <p:spPr>
          <a:xfrm>
            <a:off x="612648" y="3840480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16" name="Text 13"/>
          <p:cNvSpPr txBox="1"/>
          <p:nvPr/>
        </p:nvSpPr>
        <p:spPr>
          <a:xfrm>
            <a:off x="841248" y="3749040"/>
            <a:ext cx="3794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Recommendation · чтение по умолчанию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612648" y="4187952"/>
            <a:ext cx="146304" cy="0"/>
          </a:xfrm>
          <a:prstGeom prst="line">
            <a:avLst/>
          </a:prstGeom>
          <a:noFill/>
          <a:ln w="26670">
            <a:solidFill>
              <a:srgbClr val="A64B2A"/>
            </a:solidFill>
            <a:prstDash val="solid"/>
            <a:headEnd type="none"/>
            <a:tailEnd type="none"/>
          </a:ln>
        </p:spPr>
      </p:sp>
      <p:sp>
        <p:nvSpPr>
          <p:cNvPr id="18" name="Text 15"/>
          <p:cNvSpPr txBox="1"/>
          <p:nvPr/>
        </p:nvSpPr>
        <p:spPr>
          <a:xfrm>
            <a:off x="841248" y="4096512"/>
            <a:ext cx="38496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Fact · ограничения автоматизированных решений зависят от ст. 16 152-ФЗ</a:t>
            </a:r>
            <a:endParaRPr lang="en-US" sz="1050" dirty="0"/>
          </a:p>
        </p:txBody>
      </p:sp>
      <p:sp>
        <p:nvSpPr>
          <p:cNvPr id="19" name="Text 16"/>
          <p:cNvSpPr txBox="1"/>
          <p:nvPr/>
        </p:nvSpPr>
        <p:spPr>
          <a:xfrm>
            <a:off x="612648" y="4892040"/>
            <a:ext cx="404164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Помощник ускоряет действие,</a:t>
            </a:r>
            <a:endParaRPr lang="en-US" sz="2000" dirty="0"/>
          </a:p>
          <a:p>
            <a:pPr algn="l" indent="0" marL="0">
              <a:buNone/>
            </a:pPr>
            <a:r>
              <a:rPr lang="en-US" sz="200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но не присваивает полномочия.</a:t>
            </a:r>
            <a:endParaRPr lang="en-US" sz="2000" dirty="0"/>
          </a:p>
        </p:txBody>
      </p:sp>
      <p:sp>
        <p:nvSpPr>
          <p:cNvPr id="20" name="Text 17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FCFAF5"/>
                </a:solidFill>
                <a:uFill>
                  <a:solidFill>
                    <a:srgbClr val="FCFAF5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2] Статья 16 · 152-ФЗ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[E2] Статья 16 · 152-ФЗ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Literat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Golos Tex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ФОРМАТ 43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Ваши документы начинают работать на вас — corporate premium v2</dc:title>
  <dc:subject>Корпоративный AI для собственника и функций</dc:subject>
  <dc:creator>Format43 / Codex</dc:creator>
  <cp:lastModifiedBy>Format43 / Codex</cp:lastModifiedBy>
  <cp:revision>1</cp:revision>
  <dcterms:created xsi:type="dcterms:W3CDTF">2026-09-09T12:04:21Z</dcterms:created>
  <dcterms:modified xsi:type="dcterms:W3CDTF">2026-09-09T12:04:21Z</dcterms:modified>
</cp:coreProperties>
</file>