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webp" ContentType="image/webp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charts/chart1.xml" ContentType="application/vnd.openxmlformats-officedocument.drawingml.chart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Base ROI</c:v>
                </c:pt>
              </c:strCache>
            </c:strRef>
          </c:tx>
          <c:spPr>
            <a:solidFill>
              <a:srgbClr val="526B60"/>
            </a:solidFill>
            <a:effectLst/>
          </c:spPr>
          <c:invertIfNegative val="0"/>
          <c:dLbls>
            <c:numFmt formatCode="0.0&quot;%&quot;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1F2423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12 мес.</c:v>
                  </c:pt>
                  <c:pt idx="1">
                    <c:v>24 мес.</c:v>
                  </c:pt>
                  <c:pt idx="2">
                    <c:v>36 мес.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-41.6</c:v>
                </c:pt>
                <c:pt idx="1">
                  <c:v>16.8</c:v>
                </c:pt>
                <c:pt idx="2">
                  <c:v>75.2</c:v>
                </c:pt>
              </c:numCache>
            </c:numRef>
          </c:val>
        </c:ser>
        <c:dLbls>
          <c:numFmt formatCode="0.0&quot;%&quot;" sourceLinked="0"/>
          <c:txPr>
            <a:bodyPr/>
            <a:lstStyle/>
            <a:p>
              <a:pPr>
                <a:defRPr b="0" i="0" strike="noStrike" sz="1200" u="none">
                  <a:solidFill>
                    <a:srgbClr val="1F2423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1F2423"/>
                </a:solidFill>
                <a:latin typeface="Golos Text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80"/>
          <c:min val="-50"/>
        </c:scaling>
        <c:delete val="0"/>
        <c:axPos val="l"/>
        <c:majorGridlines>
          <c:spPr>
            <a:ln w="7620" cap="flat">
              <a:solidFill>
                <a:srgbClr val="D8D3C9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6F7471"/>
                </a:solidFill>
                <a:latin typeface="Golos Text"/>
              </a:defRPr>
            </a:pPr>
            <a:endParaRPr lang="en-US"/>
          </a:p>
        </c:txPr>
        <c:crossAx val="2094734554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ЗАМЕТКИ СПИКЕРА
Сценарии — research/legal-security-usecases.md, разделы 6.2 и 6.4. Никаких прямых команд в технику или АСУ.
SOURCE INVENTORY / ПОЛНЫЕ ИСТОЧНИКИ
• research/legal-security-usecases.md §§5, 6.2, 6.4 — закупки, логистика и границы автономности.
• 187-ФЗ: https://www.consultant.ru/document/cons_doc_LAW_220885/ — доступ 09.09.2026.
ВИЗУАЛ
• assets/logistics-dispatch-office.png
• Маркировка: «Визуализация концепции». Сцена сгенерирована и не является доказательством реального внедрения.
Редакционная оговорка: видимый текст сохранён из copy/premium-deck-copy.md (Deck 3); переносы строк не меняют смысл.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ЗАМЕТКИ СПИКЕРА
Методика — разделы 6.7 и 7.1 research/legal-security-usecases.md; hardware burn-in и restore — research/hardware-market-economics.md. Stop criteria фиксируются до запуска.
SOURCE INVENTORY / ПОЛНЫЕ ИСТОЧНИКИ
• research/legal-security-usecases.md §§6.7, 7.1 — PoV и stop criteria.
• research/hardware-market-economics.md §Hardware acceptance — burn-in и restore.
• NIST SP 800-34 Rev.1: https://csrc.nist.gov/pubs/sp/800/34/r1/final.
Редакционная оговорка: видимый текст сохранён из copy/premium-deck-copy.md (Deck 3); переносы строк не меняют смысл.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ЗАМЕТКИ СПИКЕРА
Все числа — data/roi-model.xlsx. Base предполагает 120 замещённых GPU-часов/мес., 43 499 ₽ облачной/API-альтернативы и 21 120 ₽ реализованной ценности труда. Это допущения, не обещание. Проверенных объявлений Avito — 0. 500 тыс. ₽ — compute only; on-prem не обеспечивает 152-ФЗ автоматически.
SOURCE INVENTORY / ПОЛНЫЕ ИСТОЧНИКИ
• data/roi-model.xlsx — Base initial 627894.4524 ₽; OPEX 34061.3148 ₽/month; payback 20.547975 months; ROI −41.6001% / +16.7998% / +75.1997% at 12/24/36 months.
• research/hardware-market-economics.md §§TCO/ROI, Avito — срез 09.09.2026.
• 152-ФЗ: https://www.consultant.ru/document/cons_doc_LAW_61801/.
Редакционная оговорка: видимый текст сохранён из copy/premium-deck-copy.md (Deck 3); переносы строк не меняют смысл.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ЗАМЕТКИ СПИКЕРА
CTA. На встрече не загружаются чувствительные данные без оценки. Итог — карта пилота и следующий бюджетный шаг, не гарантия экономии или автоматической правовой допустимости.
SOURCE INVENTORY / ПОЛНЫЕ ИСТОЧНИКИ
• .agents/product-marketing.md §Goals — workshop outcome.
• research/legal-security-usecases.md §6.7 — PoV и stop criteria.
Редакционная оговорка: видимый текст сохранён из copy/premium-deck-copy.md (Deck 3); переносы строк не меняют смысл.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ЗАМЕТКИ СПИКЕРА
Карта боли основана на каталоге use cases, но не является статистикой конкретной компании. В пилоте измерять время специалиста, время простоя и долю случаев, где результат принят после проверки.
SOURCE INVENTORY / ПОЛНЫЕ ИСТОЧНИКИ
• .agents/product-marketing.md §Problems &amp; Pain Points — повторяемая ручная работа.
• research/legal-security-usecases.md §6.4 — логистические сценарии.
• design/photo-inventory.md #18 — unloading evidence crop.
ВИЗУАЛ
• assets/04-video-video-frame--887345307-2536-t4-2.webp
• Реальное фото используется только как свидетельство рабочего процесса; AI-система на нём не показана.
Редакционная оговорка: видимый текст сохранён из copy/premium-deck-copy.md (Deck 3); переносы строк не меняют смысл.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ЗАМЕТКИ СПИКЕРА
Цели из раздела 6.4 research/legal-security-usecases.md. Водительские данные могут быть ПДн. OCR-ошибка, подмена реквизитов и неверный документ должны уходить на ручную проверку.
SOURCE INVENTORY / ПОЛНЫЕ ИСТОЧНИКИ
• research/legal-security-usecases.md §§1, 6.4 — ПДн, OCR и цели пилота.
• Docling: https://github.com/docling-project/docling — document parsing; доступ 09.09.2026.
Редакционная оговорка: видимый текст сохранён из copy/premium-deck-copy.md (Deck 3); переносы строк не меняют смысл.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ЗАМЕТКИ СПИКЕРА
Цель — раздел 6.4. Карты и ограничения должны быть актуальны; связь с КИИ/АСУ проверяется отдельно. 187-ФЗ может быть применим в зависимости от организации и систем.
SOURCE INVENTORY / ПОЛНЫЕ ИСТОЧНИКИ
• research/legal-security-usecases.md §§1.3, 5, 6.4 — КИИ, границы и диспетчерский copilot.
• 187-ФЗ: https://www.consultant.ru/document/cons_doc_LAW_220885/ — доступ 09.09.2026.
ВИЗУАЛ
• assets/logistics-dispatch-office.png
• Маркировка: «Визуализация концепции». Сцена сгенерирована и не является доказательством реального внедрения.
Редакционная оговорка: видимый текст сохранён из copy/premium-deck-copy.md (Deck 3); переносы строк не меняют смысл.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ЗАМЕТКИ СПИКЕРА
Цель пилота из раздела 6.4. Снижение простоя зависит от доступности телематики, качества истории заказ-нарядов и наличия запчастей; не выдавать как отраслевой факт.
SOURCE INVENTORY / ПОЛНЫЕ ИСТОЧНИКИ
• research/legal-security-usecases.md §6.4 — ТО, диагностика и пилотная метрика.
• design/photo-inventory.md #13 — operational maintenance evidence.
ВИЗУАЛ
• assets/03-telegram-54-arb43ru--------msg27946-score09375.webp
• Реальное фото используется только как свидетельство рабочего процесса; AI-система на нём не показана.
Редакционная оговорка: видимый текст сохранён из copy/premium-deck-copy.md (Deck 3); переносы строк не меняют смысл.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ЗАМЕТКИ СПИКЕРА
Цель — разделы 6.2 и 6.4. Контрафакт, устаревший каталог и ложный аналог — ключевые риски. Нельзя обещать автоматическую совместимость.
SOURCE INVENTORY / ПОЛНЫЕ ИСТОЧНИКИ
• research/legal-security-usecases.md §§6.2, 6.4 — OEM-поиск, поставщики и human approval.
• ГК РФ: https://www.consultant.ru/document/cons_doc_LAW_5142/ — договорный контекст; доступ 09.09.2026.
Редакционная оговорка: видимый текст сохранён из copy/premium-deck-copy.md (Deck 3); переносы строк не меняют смысл.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ЗАМЕТКИ СПИКЕРА
Цели — разделы 6.2 и 6.4. Полнота внешнего источника не гарантируется; дедлайн контролирует ответственный сотрудник. AI не подписывает и не подаёт заявку автономно.
SOURCE INVENTORY / ПОЛНЫЕ ИСТОЧНИКИ
• research/legal-security-usecases.md §§5, 6.2, 6.4 — претензии, тендеры и границы.
• design/photo-inventory.md #17 — loading/route evidence crop.
ВИЗУАЛ
• assets/03-telegram-203-arb43-ru-msg7280-score09359.webp
• Реальное фото используется только как свидетельство рабочего процесса; AI-система на нём не показана.
Редакционная оговорка: видимый текст сохранён из copy/premium-deck-copy.md (Deck 3); переносы строк не меняют смысл.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ЗАМЕТКИ СПИКЕРА
Граница из разделов 5 и 6.4. Профилирование, трудовое право, ПДн и ложное обвинение требуют отдельной оценки. Метрика precision/recall определяется по классу аномалии.
SOURCE INVENTORY / ПОЛНЫЕ ИСТОЧНИКИ
• research/legal-security-usecases.md §§5, 6.4 — anomaly investigation и запрет автоматических санкций.
• 152-ФЗ, статья 16: https://www.consultant.ru/document/cons_doc_LAW_61801/22e884a41450dcb5cb62d956583ad32abe2bbbe9/.
• ТК РФ: https://www.consultant.ru/document/cons_doc_LAW_34683/.
Редакционная оговорка: видимый текст сохранён из copy/premium-deck-copy.md (Deck 3); переносы строк не меняют смысл.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ЗАМЕТКИ СПИКЕРА
Подтверждение классов моделей — research/hardware-market-economics.md, источники 19–31. Конкретные версии и лицензии выбираются после теста. Фото как юридическое доказательство требует метаданных, сохранности и проверки происхождения.
SOURCE INVENTORY / ПОЛНЫЕ ИСТОЧНИКИ
• research/hardware-market-economics.md §§Local models and stacks; источники 19–31.
• Qwen: https://huggingface.co/Qwen/Qwen3.5-9B — доступ 09.09.2026.
• Docling: https://github.com/docling-project/docling — доступ 09.09.2026.
Редакционная оговорка: видимый текст сохранён из copy/premium-deck-copy.md (Deck 3); переносы строк не меняют смысл.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IGHT">
    <p:bg>
      <p:bgPr>
        <a:solidFill>
          <a:srgbClr val="FCFA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6F7471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RK">
    <p:bg>
      <p:bgPr>
        <a:solidFill>
          <a:srgbClr val="1F24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AEB4B0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1003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6F7471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nsultant.ru/document/cons_doc_LAW_220885/" TargetMode="External"/><Relationship Id="rId1" Type="http://schemas.openxmlformats.org/officeDocument/2006/relationships/image" Target="../media/image-1-1.png"/><Relationship Id="rId3" Type="http://schemas.openxmlformats.org/officeDocument/2006/relationships/slideLayout" Target="../slideLayouts/slideLayout3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hyperlink" Target="https://genai.owasp.org/llm-top-10/" TargetMode="External"/><Relationship Id="rId2" Type="http://schemas.openxmlformats.org/officeDocument/2006/relationships/hyperlink" Target="https://csrc.nist.gov/pubs/sp/800/34/r1/final" TargetMode="External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br.ru/scripts/XML_daily.asp?date_req=09/09/2026" TargetMode="External"/><Relationship Id="rId3" Type="http://schemas.openxmlformats.org/officeDocument/2006/relationships/hyperlink" Target="https://www.consultant.ru/document/cons_doc_LAW_61801/" TargetMode="External"/><Relationship Id="rId1" Type="http://schemas.openxmlformats.org/officeDocument/2006/relationships/chart" Target="/ppt/charts/chart1.xml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hyperlink" Target="https://format43.ru/ai-server/" TargetMode="External"/><Relationship Id="rId2" Type="http://schemas.openxmlformats.org/officeDocument/2006/relationships/hyperlink" Target="https://genai.owasp.org/llm-top-10/" TargetMode="External"/><Relationship Id="rId3" Type="http://schemas.openxmlformats.org/officeDocument/2006/relationships/slideLayout" Target="../slideLayouts/slideLayout3.xml"/><Relationship Id="rId4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at43.ru/ai-server/" TargetMode="External"/><Relationship Id="rId3" Type="http://schemas.openxmlformats.org/officeDocument/2006/relationships/hyperlink" Target="https://www.consultant.ru/document/cons_doc_LAW_220885/" TargetMode="External"/><Relationship Id="rId1" Type="http://schemas.openxmlformats.org/officeDocument/2006/relationships/image" Target="../media/image-2-1.webp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hyperlink" Target="https://github.com/docling-project/docling" TargetMode="Externa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nsultant.ru/document/cons_doc_LAW_220885/" TargetMode="External"/><Relationship Id="rId3" Type="http://schemas.openxmlformats.org/officeDocument/2006/relationships/hyperlink" Target="https://genai.owasp.org/llm-top-10/" TargetMode="External"/><Relationship Id="rId1" Type="http://schemas.openxmlformats.org/officeDocument/2006/relationships/image" Target="../media/image-4-1.png"/><Relationship Id="rId4" Type="http://schemas.openxmlformats.org/officeDocument/2006/relationships/slideLayout" Target="../slideLayouts/slideLayout3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nsultant.ru/document/cons_doc_LAW_220885/" TargetMode="External"/><Relationship Id="rId1" Type="http://schemas.openxmlformats.org/officeDocument/2006/relationships/image" Target="../media/image-5-1.webp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consultant.ru/document/cons_doc_LAW_48699/" TargetMode="Externa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nsultant.ru/document/cons_doc_LAW_48699/" TargetMode="External"/><Relationship Id="rId1" Type="http://schemas.openxmlformats.org/officeDocument/2006/relationships/image" Target="../media/image-7-1.webp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consultant.ru/document/cons_doc_LAW_61801/22e884a41450dcb5cb62d956583ad32abe2bbbe9/" TargetMode="External"/><Relationship Id="rId2" Type="http://schemas.openxmlformats.org/officeDocument/2006/relationships/hyperlink" Target="https://www.consultant.ru/document/cons_doc_LAW_34683/" TargetMode="External"/><Relationship Id="rId3" Type="http://schemas.openxmlformats.org/officeDocument/2006/relationships/slideLayout" Target="../slideLayouts/slideLayout3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hyperlink" Target="https://huggingface.co/Qwen/Qwen3.5-9B" TargetMode="External"/><Relationship Id="rId2" Type="http://schemas.openxmlformats.org/officeDocument/2006/relationships/hyperlink" Target="https://github.com/docling-project/docling" TargetMode="External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F24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3" name="Shape 1"/>
          <p:cNvSpPr/>
          <p:nvPr/>
        </p:nvSpPr>
        <p:spPr>
          <a:xfrm>
            <a:off x="260604" y="813816"/>
            <a:ext cx="100584" cy="100584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29768" y="72237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01</a:t>
            </a:r>
            <a:endParaRPr lang="en-US" sz="950" dirty="0"/>
          </a:p>
        </p:txBody>
      </p:sp>
      <p:sp>
        <p:nvSpPr>
          <p:cNvPr id="5" name="Text 3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pic>
        <p:nvPicPr>
          <p:cNvPr id="6" name="Image 0" descr="Визуализация концепции: диспетчер и руководитель эксплуатации сверяют рейсовые документы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230368" y="0"/>
            <a:ext cx="6961327" cy="68580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10660203" y="164592"/>
            <a:ext cx="0" cy="6528816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8" name="Shape 5"/>
          <p:cNvSpPr/>
          <p:nvPr/>
        </p:nvSpPr>
        <p:spPr>
          <a:xfrm>
            <a:off x="10408615" y="6547104"/>
            <a:ext cx="1682496" cy="219456"/>
          </a:xfrm>
          <a:prstGeom prst="rect">
            <a:avLst/>
          </a:prstGeom>
          <a:solidFill>
            <a:srgbClr val="1F2423">
              <a:alpha val="86000"/>
            </a:srgbClr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10472623" y="6588252"/>
            <a:ext cx="151790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92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Визуализация концепции</a:t>
            </a:r>
            <a:endParaRPr lang="en-US" sz="920" dirty="0"/>
          </a:p>
        </p:txBody>
      </p:sp>
      <p:sp>
        <p:nvSpPr>
          <p:cNvPr id="10" name="Shape 7"/>
          <p:cNvSpPr/>
          <p:nvPr/>
        </p:nvSpPr>
        <p:spPr>
          <a:xfrm>
            <a:off x="0" y="0"/>
            <a:ext cx="5230368" cy="6858000"/>
          </a:xfrm>
          <a:prstGeom prst="rect">
            <a:avLst/>
          </a:prstGeom>
          <a:solidFill>
            <a:srgbClr val="1F2423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230368" y="475488"/>
            <a:ext cx="0" cy="5833872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12" name="Text 9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sp>
        <p:nvSpPr>
          <p:cNvPr id="13" name="Text 10"/>
          <p:cNvSpPr txBox="1"/>
          <p:nvPr/>
        </p:nvSpPr>
        <p:spPr>
          <a:xfrm>
            <a:off x="612648" y="1024128"/>
            <a:ext cx="41605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10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Рейс, техника и документы</a:t>
            </a:r>
            <a:endParaRPr lang="en-US" sz="3100" dirty="0"/>
          </a:p>
          <a:p>
            <a:pPr algn="l" indent="0" marL="0">
              <a:buNone/>
            </a:pPr>
            <a:r>
              <a:rPr lang="en-US" sz="310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сходятся в одной рабочей картине</a:t>
            </a:r>
            <a:endParaRPr lang="en-US" sz="3100" dirty="0"/>
          </a:p>
        </p:txBody>
      </p:sp>
      <p:sp>
        <p:nvSpPr>
          <p:cNvPr id="14" name="Text 11"/>
          <p:cNvSpPr txBox="1"/>
          <p:nvPr/>
        </p:nvSpPr>
        <p:spPr>
          <a:xfrm>
            <a:off x="612648" y="2697480"/>
            <a:ext cx="4059936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670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Локальный AI-помощник разбирает путевые листы и акты, собирает варианты маршрута, ищет инструкции и OEM-запчасти, готовит претензию и тендерный пакет. Диспетчер, механик, закупщик и юрист подтверждают результат.</a:t>
            </a:r>
            <a:endParaRPr lang="en-US" sz="1670" dirty="0"/>
          </a:p>
        </p:txBody>
      </p:sp>
      <p:sp>
        <p:nvSpPr>
          <p:cNvPr id="15" name="Shape 12"/>
          <p:cNvSpPr/>
          <p:nvPr/>
        </p:nvSpPr>
        <p:spPr>
          <a:xfrm>
            <a:off x="612648" y="4434840"/>
            <a:ext cx="146304" cy="0"/>
          </a:xfrm>
          <a:prstGeom prst="line">
            <a:avLst/>
          </a:prstGeom>
          <a:noFill/>
          <a:ln w="26670">
            <a:solidFill>
              <a:srgbClr val="A64B2A"/>
            </a:solidFill>
            <a:prstDash val="solid"/>
            <a:headEnd type="none"/>
            <a:tailEnd type="none"/>
          </a:ln>
        </p:spPr>
      </p:sp>
      <p:sp>
        <p:nvSpPr>
          <p:cNvPr id="16" name="Text 13"/>
          <p:cNvSpPr txBox="1"/>
          <p:nvPr/>
        </p:nvSpPr>
        <p:spPr>
          <a:xfrm>
            <a:off x="841248" y="4343400"/>
            <a:ext cx="38404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Recommendation · логистика / автопарк / спецтехника</a:t>
            </a:r>
            <a:endParaRPr lang="en-US" sz="1050" dirty="0"/>
          </a:p>
        </p:txBody>
      </p:sp>
      <p:sp>
        <p:nvSpPr>
          <p:cNvPr id="17" name="Text 14"/>
          <p:cNvSpPr txBox="1"/>
          <p:nvPr/>
        </p:nvSpPr>
        <p:spPr>
          <a:xfrm>
            <a:off x="612648" y="5029200"/>
            <a:ext cx="4069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4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Меньше ручной сборки</a:t>
            </a:r>
            <a:endParaRPr lang="en-US" sz="1940" dirty="0"/>
          </a:p>
          <a:p>
            <a:pPr algn="l" indent="0" marL="0">
              <a:buNone/>
            </a:pPr>
            <a:r>
              <a:rPr lang="en-US" sz="194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между рейсом и решением.</a:t>
            </a:r>
            <a:endParaRPr lang="en-US" sz="1940" dirty="0"/>
          </a:p>
        </p:txBody>
      </p:sp>
      <p:sp>
        <p:nvSpPr>
          <p:cNvPr id="18" name="Text 15"/>
          <p:cNvSpPr/>
          <p:nvPr/>
        </p:nvSpPr>
        <p:spPr>
          <a:xfrm>
            <a:off x="612648" y="6419088"/>
            <a:ext cx="10012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u="sng" dirty="0">
                <a:solidFill>
                  <a:srgbClr val="FCFAF5"/>
                </a:solidFill>
                <a:uFill>
                  <a:solidFill>
                    <a:srgbClr val="FCFAF5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2" invalidUrl="" action="" tgtFrame="" tooltip="[E3] Сценарии §§6.2, 6.4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[E3] Сценарии §§6.2, 6.4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AEB4B0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CFA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3" name="Shape 1"/>
          <p:cNvSpPr/>
          <p:nvPr/>
        </p:nvSpPr>
        <p:spPr>
          <a:xfrm>
            <a:off x="260604" y="1159459"/>
            <a:ext cx="100584" cy="100584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29768" y="72237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10</a:t>
            </a:r>
            <a:endParaRPr lang="en-US" sz="950" dirty="0"/>
          </a:p>
        </p:txBody>
      </p:sp>
      <p:sp>
        <p:nvSpPr>
          <p:cNvPr id="5" name="Text 3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sp>
        <p:nvSpPr>
          <p:cNvPr id="6" name="Text 4"/>
          <p:cNvSpPr txBox="1"/>
          <p:nvPr/>
        </p:nvSpPr>
        <p:spPr>
          <a:xfrm>
            <a:off x="612648" y="475488"/>
            <a:ext cx="1065276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Пилот должен пережить плохой скан,</a:t>
            </a:r>
            <a:endParaRPr lang="en-US" sz="3150" dirty="0"/>
          </a:p>
          <a:p>
            <a:pPr algn="l" indent="0" marL="0">
              <a:buNone/>
            </a:pPr>
            <a:r>
              <a:rPr lang="en-US" sz="31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закрытый файл и ошибку модели</a:t>
            </a:r>
            <a:endParaRPr lang="en-US" sz="315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12648" y="1463040"/>
          <a:ext cx="10936224" cy="914400"/>
        </p:xfrm>
        <a:graphic>
          <a:graphicData uri="http://schemas.openxmlformats.org/drawingml/2006/table">
            <a:tbl>
              <a:tblPr/>
              <a:tblGrid>
                <a:gridCol w="3017520"/>
                <a:gridCol w="3931920"/>
                <a:gridCol w="3986784"/>
              </a:tblGrid>
              <a:tr h="4297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8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Проверка</a:t>
                      </a:r>
                      <a:endParaRPr lang="en-US" sz="12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8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Что считаем</a:t>
                      </a:r>
                      <a:endParaRPr lang="en-US" sz="12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8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Stop criteria</a:t>
                      </a:r>
                      <a:endParaRPr lang="en-US" sz="12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</a:tr>
              <a:tr h="6126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7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50–200 случаев</a:t>
                      </a:r>
                      <a:endParaRPr lang="en-US" sz="137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7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время до / после</a:t>
                      </a:r>
                      <a:endParaRPr lang="en-US" sz="137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7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не прошли — stop</a:t>
                      </a:r>
                      <a:endParaRPr lang="en-US" sz="137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</a:tr>
              <a:tr h="6126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7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плохие сканы</a:t>
                      </a:r>
                      <a:endParaRPr lang="en-US" sz="137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7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ошибки после человека</a:t>
                      </a:r>
                      <a:endParaRPr lang="en-US" sz="137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7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критические пропуски</a:t>
                      </a:r>
                      <a:endParaRPr lang="en-US" sz="137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</a:tr>
              <a:tr h="6126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7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закрытые документы</a:t>
                      </a:r>
                      <a:endParaRPr lang="en-US" sz="137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7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отрицательные тесты доступа</a:t>
                      </a:r>
                      <a:endParaRPr lang="en-US" sz="137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7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утечка</a:t>
                      </a:r>
                      <a:endParaRPr lang="en-US" sz="137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</a:tr>
              <a:tr h="6126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7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восстановление</a:t>
                      </a:r>
                      <a:endParaRPr lang="en-US" sz="137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6E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7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restore test</a:t>
                      </a:r>
                      <a:endParaRPr lang="en-US" sz="137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6E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7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не восстановили</a:t>
                      </a:r>
                      <a:endParaRPr lang="en-US" sz="137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6E0"/>
                    </a:solidFill>
                  </a:tcPr>
                </a:tc>
              </a:tr>
            </a:tbl>
          </a:graphicData>
        </a:graphic>
      </p:graphicFrame>
      <p:sp>
        <p:nvSpPr>
          <p:cNvPr id="8" name="Text 5"/>
          <p:cNvSpPr txBox="1"/>
          <p:nvPr/>
        </p:nvSpPr>
        <p:spPr>
          <a:xfrm>
            <a:off x="612648" y="4709160"/>
            <a:ext cx="7168896" cy="905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9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Берём 50–200 случаев. Считаем время до и после проверки диспетчером или механиком. Проверяем сканы, неверные подсказки, закрытые документы и восстановление. Не прошли критерий — не покупаем сервер.</a:t>
            </a:r>
            <a:endParaRPr lang="en-US" sz="1590" dirty="0"/>
          </a:p>
        </p:txBody>
      </p:sp>
      <p:sp>
        <p:nvSpPr>
          <p:cNvPr id="9" name="Shape 6"/>
          <p:cNvSpPr/>
          <p:nvPr/>
        </p:nvSpPr>
        <p:spPr>
          <a:xfrm>
            <a:off x="8110728" y="4846320"/>
            <a:ext cx="146304" cy="0"/>
          </a:xfrm>
          <a:prstGeom prst="line">
            <a:avLst/>
          </a:prstGeom>
          <a:noFill/>
          <a:ln w="26670">
            <a:solidFill>
              <a:srgbClr val="526B60"/>
            </a:solidFill>
            <a:prstDash val="solid"/>
            <a:headEnd type="none"/>
            <a:tailEnd type="none"/>
          </a:ln>
        </p:spPr>
      </p:sp>
      <p:sp>
        <p:nvSpPr>
          <p:cNvPr id="10" name="Text 7"/>
          <p:cNvSpPr txBox="1"/>
          <p:nvPr/>
        </p:nvSpPr>
        <p:spPr>
          <a:xfrm>
            <a:off x="8339328" y="4754880"/>
            <a:ext cx="320954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Recommendation · 2–4 недели качество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8110728" y="5221224"/>
            <a:ext cx="146304" cy="0"/>
          </a:xfrm>
          <a:prstGeom prst="line">
            <a:avLst/>
          </a:prstGeom>
          <a:noFill/>
          <a:ln w="26670">
            <a:solidFill>
              <a:srgbClr val="526B60"/>
            </a:solidFill>
            <a:prstDash val="solid"/>
            <a:headEnd type="none"/>
            <a:tailEnd type="none"/>
          </a:ln>
        </p:spPr>
      </p:sp>
      <p:sp>
        <p:nvSpPr>
          <p:cNvPr id="12" name="Text 9"/>
          <p:cNvSpPr txBox="1"/>
          <p:nvPr/>
        </p:nvSpPr>
        <p:spPr>
          <a:xfrm>
            <a:off x="8339328" y="5129784"/>
            <a:ext cx="320954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Recommendation · до 6–8 недель нагрузка</a:t>
            </a:r>
            <a:endParaRPr lang="en-US" sz="1050" dirty="0"/>
          </a:p>
        </p:txBody>
      </p:sp>
      <p:sp>
        <p:nvSpPr>
          <p:cNvPr id="13" name="Text 10"/>
          <p:cNvSpPr txBox="1"/>
          <p:nvPr/>
        </p:nvSpPr>
        <p:spPr>
          <a:xfrm>
            <a:off x="612648" y="5897880"/>
            <a:ext cx="9875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04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Хорошее демо не заменяет тяжёлую проверочную выборку.</a:t>
            </a:r>
            <a:endParaRPr lang="en-US" sz="2040" dirty="0"/>
          </a:p>
        </p:txBody>
      </p:sp>
      <p:sp>
        <p:nvSpPr>
          <p:cNvPr id="14" name="Text 11"/>
          <p:cNvSpPr/>
          <p:nvPr/>
        </p:nvSpPr>
        <p:spPr>
          <a:xfrm>
            <a:off x="612648" y="6419088"/>
            <a:ext cx="10012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u="sng" dirty="0">
                <a:solidFill>
                  <a:srgbClr val="6F7471"/>
                </a:solidFill>
                <a:uFill>
                  <a:solidFill>
                    <a:srgbClr val="6F7471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1" invalidUrl="" action="" tgtFrame="" tooltip="[E3] PoV §§6.7, 7.1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[E3] PoV §§6.7, 7.1</a:t>
            </a:r>
            <a:pPr algn="l" indent="0" marL="0">
              <a:buNone/>
            </a:pPr>
            <a:r>
              <a:rPr lang="en-US" sz="950" dirty="0">
                <a:solidFill>
                  <a:srgbClr val="6F7471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   </a:t>
            </a:r>
            <a:pPr algn="l" indent="0" marL="0">
              <a:buNone/>
            </a:pPr>
            <a:r>
              <a:rPr lang="en-US" sz="950" u="sng" dirty="0">
                <a:solidFill>
                  <a:srgbClr val="6F7471"/>
                </a:solidFill>
                <a:uFill>
                  <a:solidFill>
                    <a:srgbClr val="6F7471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2" invalidUrl="" action="" tgtFrame="" tooltip="[E4] Restore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[E4] Restore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6F7471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CFA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3" name="Shape 1"/>
          <p:cNvSpPr/>
          <p:nvPr/>
        </p:nvSpPr>
        <p:spPr>
          <a:xfrm>
            <a:off x="260604" y="1197864"/>
            <a:ext cx="100584" cy="100584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29768" y="72237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11</a:t>
            </a:r>
            <a:endParaRPr lang="en-US" sz="950" dirty="0"/>
          </a:p>
        </p:txBody>
      </p:sp>
      <p:sp>
        <p:nvSpPr>
          <p:cNvPr id="5" name="Text 3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sp>
        <p:nvSpPr>
          <p:cNvPr id="6" name="Text 4"/>
          <p:cNvSpPr txBox="1"/>
          <p:nvPr/>
        </p:nvSpPr>
        <p:spPr>
          <a:xfrm>
            <a:off x="612648" y="475488"/>
            <a:ext cx="1065276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Локальная экономика зависит</a:t>
            </a:r>
            <a:endParaRPr lang="en-US" sz="3150" dirty="0"/>
          </a:p>
          <a:p>
            <a:pPr algn="l" indent="0" marL="0">
              <a:buNone/>
            </a:pPr>
            <a:r>
              <a:rPr lang="en-US" sz="31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от загрузки парка и команды</a:t>
            </a:r>
            <a:endParaRPr lang="en-US" sz="3150" dirty="0"/>
          </a:p>
        </p:txBody>
      </p:sp>
      <p:sp>
        <p:nvSpPr>
          <p:cNvPr id="7" name="Text 5"/>
          <p:cNvSpPr txBox="1"/>
          <p:nvPr/>
        </p:nvSpPr>
        <p:spPr>
          <a:xfrm>
            <a:off x="612648" y="1499616"/>
            <a:ext cx="5047488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65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В базовом расчёте старт — 627 894 ₽, ежемесячные расходы — 34 061 ₽, точка возврата — 20,5 месяца. Консервативный сценарий не окупается. Поэтому облако разумно для проверки и пиков, локальный сервер — для устойчивой нагрузки.</a:t>
            </a:r>
            <a:endParaRPr lang="en-US" sz="165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12648" y="3118104"/>
          <a:ext cx="5047488" cy="914400"/>
        </p:xfrm>
        <a:graphic>
          <a:graphicData uri="http://schemas.openxmlformats.org/drawingml/2006/table">
            <a:tbl>
              <a:tblPr/>
              <a:tblGrid>
                <a:gridCol w="2926080"/>
                <a:gridCol w="2121408"/>
              </a:tblGrid>
              <a:tr h="42062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8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Base</a:t>
                      </a:r>
                      <a:endParaRPr lang="en-US" sz="12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28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Значение</a:t>
                      </a:r>
                      <a:endParaRPr lang="en-US" sz="12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8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Старт</a:t>
                      </a:r>
                      <a:endParaRPr lang="en-US" sz="13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8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627 894 ₽</a:t>
                      </a:r>
                      <a:endParaRPr lang="en-US" sz="13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8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OPEX / мес.</a:t>
                      </a:r>
                      <a:endParaRPr lang="en-US" sz="13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8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34 061 ₽</a:t>
                      </a:r>
                      <a:endParaRPr lang="en-US" sz="13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8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Payback</a:t>
                      </a:r>
                      <a:endParaRPr lang="en-US" sz="13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38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20,55 мес.</a:t>
                      </a:r>
                      <a:endParaRPr lang="en-US" sz="13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</a:tr>
            </a:tbl>
          </a:graphicData>
        </a:graphic>
      </p:graphicFrame>
      <p:sp>
        <p:nvSpPr>
          <p:cNvPr id="9" name="Shape 6"/>
          <p:cNvSpPr/>
          <p:nvPr/>
        </p:nvSpPr>
        <p:spPr>
          <a:xfrm>
            <a:off x="612648" y="5266944"/>
            <a:ext cx="146304" cy="0"/>
          </a:xfrm>
          <a:prstGeom prst="line">
            <a:avLst/>
          </a:prstGeom>
          <a:noFill/>
          <a:ln w="26670">
            <a:solidFill>
              <a:srgbClr val="526B60"/>
            </a:solidFill>
            <a:prstDash val="solid"/>
            <a:headEnd type="none"/>
            <a:tailEnd type="none"/>
          </a:ln>
        </p:spPr>
      </p:sp>
      <p:sp>
        <p:nvSpPr>
          <p:cNvPr id="10" name="Text 7"/>
          <p:cNvSpPr txBox="1"/>
          <p:nvPr/>
        </p:nvSpPr>
        <p:spPr>
          <a:xfrm>
            <a:off x="841248" y="5175504"/>
            <a:ext cx="50566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Calculation · ROI −41,6% / +16,8% / +75,2% на 12/24/36 мес.</a:t>
            </a:r>
            <a:endParaRPr lang="en-US" sz="1050" dirty="0"/>
          </a:p>
        </p:txBody>
      </p:sp>
      <p:sp>
        <p:nvSpPr>
          <p:cNvPr id="11" name="Text 8"/>
          <p:cNvSpPr txBox="1"/>
          <p:nvPr/>
        </p:nvSpPr>
        <p:spPr>
          <a:xfrm>
            <a:off x="612648" y="5632704"/>
            <a:ext cx="5047488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Решение о железе принимает</a:t>
            </a:r>
            <a:endParaRPr lang="en-US" sz="2000" dirty="0"/>
          </a:p>
          <a:p>
            <a:pPr algn="l" indent="0" marL="0">
              <a:buNone/>
            </a:pPr>
            <a:r>
              <a:rPr lang="en-US" sz="200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ваша фактическая загрузка.</a:t>
            </a:r>
            <a:endParaRPr lang="en-US" sz="2000" dirty="0"/>
          </a:p>
        </p:txBody>
      </p:sp>
      <p:sp>
        <p:nvSpPr>
          <p:cNvPr id="12" name="Text 9"/>
          <p:cNvSpPr txBox="1"/>
          <p:nvPr/>
        </p:nvSpPr>
        <p:spPr>
          <a:xfrm>
            <a:off x="6547104" y="1444752"/>
            <a:ext cx="45902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550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Base ROI · 12 / 24 / 36 месяцев</a:t>
            </a:r>
            <a:endParaRPr lang="en-US" sz="1550" dirty="0"/>
          </a:p>
        </p:txBody>
      </p:sp>
      <p:graphicFrame>
        <p:nvGraphicFramePr>
          <p:cNvPr id="13" name="Chart 0" descr=""/>
          <p:cNvGraphicFramePr/>
          <p:nvPr/>
        </p:nvGraphicFramePr>
        <p:xfrm>
          <a:off x="6144768" y="1746504"/>
          <a:ext cx="5394960" cy="3858768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14" name="Text 10"/>
          <p:cNvSpPr txBox="1"/>
          <p:nvPr/>
        </p:nvSpPr>
        <p:spPr>
          <a:xfrm>
            <a:off x="6400800" y="5806440"/>
            <a:ext cx="4901184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030" b="1" dirty="0">
                <a:solidFill>
                  <a:srgbClr val="A64B2A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500 000 ₽ — compute only · Base 627 894 ₽ · payback 20,55 мес.</a:t>
            </a:r>
            <a:endParaRPr lang="en-US" sz="1030" dirty="0"/>
          </a:p>
          <a:p>
            <a:pPr algn="ctr" indent="0" marL="0">
              <a:buNone/>
            </a:pPr>
            <a:r>
              <a:rPr lang="en-US" sz="1030" b="1" dirty="0">
                <a:solidFill>
                  <a:srgbClr val="A64B2A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&lt;12 мес. — только confirmed aggressive · Avito verified = 0</a:t>
            </a:r>
            <a:endParaRPr lang="en-US" sz="1030" dirty="0"/>
          </a:p>
        </p:txBody>
      </p:sp>
      <p:sp>
        <p:nvSpPr>
          <p:cNvPr id="15" name="Text 11"/>
          <p:cNvSpPr/>
          <p:nvPr/>
        </p:nvSpPr>
        <p:spPr>
          <a:xfrm>
            <a:off x="612648" y="6419088"/>
            <a:ext cx="10012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u="sng" dirty="0">
                <a:solidFill>
                  <a:srgbClr val="6F7471"/>
                </a:solidFill>
                <a:uFill>
                  <a:solidFill>
                    <a:srgbClr val="6F7471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2" invalidUrl="" action="" tgtFrame="" tooltip="[E4] ROI model · Base · 09.09.2026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[E4] ROI model · Base · 09.09.2026</a:t>
            </a:r>
            <a:pPr algn="l" indent="0" marL="0">
              <a:buNone/>
            </a:pPr>
            <a:r>
              <a:rPr lang="en-US" sz="950" dirty="0">
                <a:solidFill>
                  <a:srgbClr val="6F7471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   </a:t>
            </a:r>
            <a:pPr algn="l" indent="0" marL="0">
              <a:buNone/>
            </a:pPr>
            <a:r>
              <a:rPr lang="en-US" sz="950" u="sng" dirty="0">
                <a:solidFill>
                  <a:srgbClr val="6F7471"/>
                </a:solidFill>
                <a:uFill>
                  <a:solidFill>
                    <a:srgbClr val="6F7471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3" invalidUrl="" action="" tgtFrame="" tooltip="[E2] 152-ФЗ · не автоматически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[E2] 152-ФЗ · не автоматически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6F7471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F24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3" name="Shape 1"/>
          <p:cNvSpPr/>
          <p:nvPr/>
        </p:nvSpPr>
        <p:spPr>
          <a:xfrm>
            <a:off x="260604" y="1236269"/>
            <a:ext cx="100584" cy="100584"/>
          </a:xfrm>
          <a:prstGeom prst="rect">
            <a:avLst/>
          </a:prstGeom>
          <a:solidFill>
            <a:srgbClr val="A64B2A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29768" y="72237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12</a:t>
            </a:r>
            <a:endParaRPr lang="en-US" sz="950" dirty="0"/>
          </a:p>
        </p:txBody>
      </p:sp>
      <p:sp>
        <p:nvSpPr>
          <p:cNvPr id="5" name="Text 3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sp>
        <p:nvSpPr>
          <p:cNvPr id="6" name="Text 4"/>
          <p:cNvSpPr txBox="1"/>
          <p:nvPr/>
        </p:nvSpPr>
        <p:spPr>
          <a:xfrm>
            <a:off x="612648" y="713232"/>
            <a:ext cx="7406640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За 90 минут выберем один процесс</a:t>
            </a:r>
            <a:endParaRPr lang="en-US" sz="3150" dirty="0"/>
          </a:p>
          <a:p>
            <a:pPr algn="l" indent="0" marL="0">
              <a:buNone/>
            </a:pPr>
            <a:r>
              <a:rPr lang="en-US" sz="315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с измеримой ценой</a:t>
            </a:r>
            <a:endParaRPr lang="en-US" sz="3150" dirty="0"/>
          </a:p>
        </p:txBody>
      </p:sp>
      <p:sp>
        <p:nvSpPr>
          <p:cNvPr id="7" name="Text 5"/>
          <p:cNvSpPr txBox="1"/>
          <p:nvPr/>
        </p:nvSpPr>
        <p:spPr>
          <a:xfrm>
            <a:off x="612648" y="2066544"/>
            <a:ext cx="5577840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Принесите 5–10 обезличенных документов по одному процессу: рейс, маршрут, ТО, запчасть, претензия или тендер. За встречу определим исходные потери, ответственного, меру успеха, границы данных и формат пилота.</a:t>
            </a:r>
            <a:endParaRPr lang="en-US" sz="17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601968" y="1444752"/>
          <a:ext cx="4946904" cy="914400"/>
        </p:xfrm>
        <a:graphic>
          <a:graphicData uri="http://schemas.openxmlformats.org/drawingml/2006/table">
            <a:tbl>
              <a:tblPr/>
              <a:tblGrid>
                <a:gridCol w="2194560"/>
                <a:gridCol w="2752344"/>
              </a:tblGrid>
              <a:tr h="4297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80" b="1" dirty="0">
                          <a:solidFill>
                            <a:srgbClr val="FCFAF5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Вход</a:t>
                      </a:r>
                      <a:endParaRPr lang="en-US" sz="12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B28A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2423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80" b="1" dirty="0">
                          <a:solidFill>
                            <a:srgbClr val="FCFAF5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Результат</a:t>
                      </a:r>
                      <a:endParaRPr lang="en-US" sz="12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B28A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2423"/>
                    </a:solidFill>
                  </a:tcPr>
                </a:tc>
              </a:tr>
              <a:tr h="5943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10" b="1" dirty="0">
                          <a:solidFill>
                            <a:srgbClr val="FCFAF5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5–10 примеров</a:t>
                      </a:r>
                      <a:endParaRPr lang="en-US" sz="141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2423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10" dirty="0">
                          <a:solidFill>
                            <a:srgbClr val="FCFAF5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baseline</a:t>
                      </a:r>
                      <a:endParaRPr lang="en-US" sz="141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2423"/>
                    </a:solidFill>
                  </a:tcPr>
                </a:tc>
              </a:tr>
              <a:tr h="5943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10" b="1" dirty="0">
                          <a:solidFill>
                            <a:srgbClr val="FCFAF5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один процесс</a:t>
                      </a:r>
                      <a:endParaRPr lang="en-US" sz="141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2423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10" dirty="0">
                          <a:solidFill>
                            <a:srgbClr val="FCFAF5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владелец</a:t>
                      </a:r>
                      <a:endParaRPr lang="en-US" sz="141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2423"/>
                    </a:solidFill>
                  </a:tcPr>
                </a:tc>
              </a:tr>
              <a:tr h="5943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10" b="1" dirty="0">
                          <a:solidFill>
                            <a:srgbClr val="FCFAF5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границы данных</a:t>
                      </a:r>
                      <a:endParaRPr lang="en-US" sz="141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2423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10" dirty="0">
                          <a:solidFill>
                            <a:srgbClr val="FCFAF5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stop criteria</a:t>
                      </a:r>
                      <a:endParaRPr lang="en-US" sz="141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2423"/>
                    </a:solidFill>
                  </a:tcPr>
                </a:tc>
              </a:tr>
              <a:tr h="5943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10" b="1" dirty="0">
                          <a:solidFill>
                            <a:srgbClr val="FCFAF5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90 минут</a:t>
                      </a:r>
                      <a:endParaRPr lang="en-US" sz="141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2423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10" dirty="0">
                          <a:solidFill>
                            <a:srgbClr val="FCFAF5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формат пилота</a:t>
                      </a:r>
                      <a:endParaRPr lang="en-US" sz="141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2423"/>
                    </a:solidFill>
                  </a:tcPr>
                </a:tc>
              </a:tr>
            </a:tbl>
          </a:graphicData>
        </a:graphic>
      </p:graphicFrame>
      <p:sp>
        <p:nvSpPr>
          <p:cNvPr id="9" name="Shape 6"/>
          <p:cNvSpPr/>
          <p:nvPr/>
        </p:nvSpPr>
        <p:spPr>
          <a:xfrm>
            <a:off x="612648" y="3968496"/>
            <a:ext cx="146304" cy="0"/>
          </a:xfrm>
          <a:prstGeom prst="line">
            <a:avLst/>
          </a:prstGeom>
          <a:noFill/>
          <a:ln w="26670">
            <a:solidFill>
              <a:srgbClr val="A64B2A"/>
            </a:solidFill>
            <a:prstDash val="solid"/>
            <a:headEnd type="none"/>
            <a:tailEnd type="none"/>
          </a:ln>
        </p:spPr>
      </p:sp>
      <p:sp>
        <p:nvSpPr>
          <p:cNvPr id="10" name="Text 7"/>
          <p:cNvSpPr txBox="1"/>
          <p:nvPr/>
        </p:nvSpPr>
        <p:spPr>
          <a:xfrm>
            <a:off x="841248" y="3877056"/>
            <a:ext cx="4160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Recommendation · 90 минут</a:t>
            </a:r>
            <a:endParaRPr lang="en-US" sz="1050" dirty="0"/>
          </a:p>
        </p:txBody>
      </p:sp>
      <p:sp>
        <p:nvSpPr>
          <p:cNvPr id="11" name="Text 8"/>
          <p:cNvSpPr txBox="1"/>
          <p:nvPr/>
        </p:nvSpPr>
        <p:spPr>
          <a:xfrm>
            <a:off x="612648" y="4663440"/>
            <a:ext cx="5468112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Начните там, где простой</a:t>
            </a:r>
            <a:endParaRPr lang="en-US" sz="2100" dirty="0"/>
          </a:p>
          <a:p>
            <a:pPr algn="l" indent="0" marL="0">
              <a:buNone/>
            </a:pPr>
            <a:r>
              <a:rPr lang="en-US" sz="210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или ручная работа уже стоят денег.</a:t>
            </a:r>
            <a:endParaRPr lang="en-US" sz="2100" dirty="0"/>
          </a:p>
        </p:txBody>
      </p:sp>
      <p:sp>
        <p:nvSpPr>
          <p:cNvPr id="12" name="Shape 9"/>
          <p:cNvSpPr/>
          <p:nvPr/>
        </p:nvSpPr>
        <p:spPr>
          <a:xfrm>
            <a:off x="6601968" y="4754880"/>
            <a:ext cx="4946904" cy="1060704"/>
          </a:xfrm>
          <a:prstGeom prst="rect">
            <a:avLst/>
          </a:prstGeom>
          <a:solidFill>
            <a:srgbClr val="323A37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13" name="Text 10"/>
          <p:cNvSpPr txBox="1"/>
          <p:nvPr/>
        </p:nvSpPr>
        <p:spPr>
          <a:xfrm>
            <a:off x="6922008" y="5074920"/>
            <a:ext cx="4297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Процесс → baseline → границы → stop/go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612648" y="6419088"/>
            <a:ext cx="10012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u="sng" dirty="0">
                <a:solidFill>
                  <a:srgbClr val="FCFAF5"/>
                </a:solidFill>
                <a:uFill>
                  <a:solidFill>
                    <a:srgbClr val="FCFAF5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1" invalidUrl="" action="" tgtFrame="" tooltip="[E1] Workshop goals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[E1] Workshop goals</a:t>
            </a:r>
            <a:pPr algn="l" indent="0" marL="0">
              <a:buNone/>
            </a:pPr>
            <a:r>
              <a:rPr lang="en-US" sz="950" dirty="0">
                <a:solidFill>
                  <a:srgbClr val="AEB4B0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   </a:t>
            </a:r>
            <a:pPr algn="l" indent="0" marL="0">
              <a:buNone/>
            </a:pPr>
            <a:r>
              <a:rPr lang="en-US" sz="950" u="sng" dirty="0">
                <a:solidFill>
                  <a:srgbClr val="FCFAF5"/>
                </a:solidFill>
                <a:uFill>
                  <a:solidFill>
                    <a:srgbClr val="FCFAF5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2" invalidUrl="" action="" tgtFrame="" tooltip="[E3] PoV §6.7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[E3] PoV §6.7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AEB4B0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CFA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3" name="Shape 1"/>
          <p:cNvSpPr/>
          <p:nvPr/>
        </p:nvSpPr>
        <p:spPr>
          <a:xfrm>
            <a:off x="260604" y="852221"/>
            <a:ext cx="100584" cy="100584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29768" y="72237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02</a:t>
            </a:r>
            <a:endParaRPr lang="en-US" sz="950" dirty="0"/>
          </a:p>
        </p:txBody>
      </p:sp>
      <p:sp>
        <p:nvSpPr>
          <p:cNvPr id="5" name="Text 3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sp>
        <p:nvSpPr>
          <p:cNvPr id="6" name="Text 4"/>
          <p:cNvSpPr txBox="1"/>
          <p:nvPr/>
        </p:nvSpPr>
        <p:spPr>
          <a:xfrm>
            <a:off x="612648" y="475488"/>
            <a:ext cx="1065276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Деньги теряются между документом,</a:t>
            </a:r>
            <a:endParaRPr lang="en-US" sz="3150" dirty="0"/>
          </a:p>
          <a:p>
            <a:pPr algn="l" indent="0" marL="0">
              <a:buNone/>
            </a:pPr>
            <a:r>
              <a:rPr lang="en-US" sz="31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звонком и простоем</a:t>
            </a:r>
            <a:endParaRPr lang="en-US" sz="3150" dirty="0"/>
          </a:p>
        </p:txBody>
      </p:sp>
      <p:graphicFrame>
        <p:nvGraphicFramePr>
          <p:cNvPr id="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12648" y="1499616"/>
          <a:ext cx="6620256" cy="914400"/>
        </p:xfrm>
        <a:graphic>
          <a:graphicData uri="http://schemas.openxmlformats.org/drawingml/2006/table">
            <a:tbl>
              <a:tblPr/>
              <a:tblGrid>
                <a:gridCol w="6620256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8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Где прячется потеря</a:t>
                      </a:r>
                      <a:endParaRPr lang="en-US" sz="12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7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Диспетчер переносит данные из накладной.</a:t>
                      </a:r>
                      <a:endParaRPr lang="en-US" sz="147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7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Машина ждёт, пока найдут руководство.</a:t>
                      </a:r>
                      <a:endParaRPr lang="en-US" sz="147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7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Снабжение угадывает обозначение детали.</a:t>
                      </a:r>
                      <a:endParaRPr lang="en-US" sz="147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7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Претензия собирается по переписке и фото.</a:t>
                      </a:r>
                      <a:endParaRPr lang="en-US" sz="147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</a:tr>
              <a:tr h="5303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7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Тендер пропускают из-за шума или срока.</a:t>
                      </a:r>
                      <a:endParaRPr lang="en-US" sz="147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</a:tr>
            </a:tbl>
          </a:graphicData>
        </a:graphic>
      </p:graphicFrame>
      <p:pic>
        <p:nvPicPr>
          <p:cNvPr id="8" name="Image 0" descr="Реальное фото: разгрузка материала как событие рейса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7644384" y="1499616"/>
            <a:ext cx="3904488" cy="2523744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7644384" y="3749040"/>
            <a:ext cx="3904488" cy="274320"/>
          </a:xfrm>
          <a:prstGeom prst="rect">
            <a:avLst/>
          </a:prstGeom>
          <a:solidFill>
            <a:srgbClr val="1F2423">
              <a:alpha val="91000"/>
            </a:srgbClr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10" name="Text 6"/>
          <p:cNvSpPr txBox="1"/>
          <p:nvPr/>
        </p:nvSpPr>
        <p:spPr>
          <a:xfrm>
            <a:off x="7754112" y="3808476"/>
            <a:ext cx="3685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2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Фото рейса · доказательство события, не AI</a:t>
            </a:r>
            <a:endParaRPr lang="en-US" sz="920" dirty="0"/>
          </a:p>
        </p:txBody>
      </p:sp>
      <p:sp>
        <p:nvSpPr>
          <p:cNvPr id="11" name="Shape 7"/>
          <p:cNvSpPr/>
          <p:nvPr/>
        </p:nvSpPr>
        <p:spPr>
          <a:xfrm>
            <a:off x="7644384" y="4471416"/>
            <a:ext cx="146304" cy="0"/>
          </a:xfrm>
          <a:prstGeom prst="line">
            <a:avLst/>
          </a:prstGeom>
          <a:noFill/>
          <a:ln w="26670">
            <a:solidFill>
              <a:srgbClr val="A64B2A"/>
            </a:solidFill>
            <a:prstDash val="solid"/>
            <a:headEnd type="none"/>
            <a:tailEnd type="none"/>
          </a:ln>
        </p:spPr>
      </p:sp>
      <p:sp>
        <p:nvSpPr>
          <p:cNvPr id="12" name="Text 8"/>
          <p:cNvSpPr txBox="1"/>
          <p:nvPr/>
        </p:nvSpPr>
        <p:spPr>
          <a:xfrm>
            <a:off x="7872984" y="4379976"/>
            <a:ext cx="357530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Fact · денежный размер требует замера</a:t>
            </a:r>
            <a:endParaRPr lang="en-US" sz="1050" dirty="0"/>
          </a:p>
        </p:txBody>
      </p:sp>
      <p:sp>
        <p:nvSpPr>
          <p:cNvPr id="13" name="Text 9"/>
          <p:cNvSpPr txBox="1"/>
          <p:nvPr/>
        </p:nvSpPr>
        <p:spPr>
          <a:xfrm>
            <a:off x="7644384" y="4956048"/>
            <a:ext cx="3822192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2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Простой заметен сразу.</a:t>
            </a:r>
            <a:endParaRPr lang="en-US" sz="1920" dirty="0"/>
          </a:p>
          <a:p>
            <a:pPr algn="l" indent="0" marL="0">
              <a:buNone/>
            </a:pPr>
            <a:r>
              <a:rPr lang="en-US" sz="192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Административная потеря прячется каждый день.</a:t>
            </a:r>
            <a:endParaRPr lang="en-US" sz="1920" dirty="0"/>
          </a:p>
        </p:txBody>
      </p:sp>
      <p:sp>
        <p:nvSpPr>
          <p:cNvPr id="14" name="Text 10"/>
          <p:cNvSpPr/>
          <p:nvPr/>
        </p:nvSpPr>
        <p:spPr>
          <a:xfrm>
            <a:off x="612648" y="6419088"/>
            <a:ext cx="10012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u="sng" dirty="0">
                <a:solidFill>
                  <a:srgbClr val="6F7471"/>
                </a:solidFill>
                <a:uFill>
                  <a:solidFill>
                    <a:srgbClr val="6F7471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2" invalidUrl="" action="" tgtFrame="" tooltip="[E1] Pain points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[E1] Pain points</a:t>
            </a:r>
            <a:pPr algn="l" indent="0" marL="0">
              <a:buNone/>
            </a:pPr>
            <a:r>
              <a:rPr lang="en-US" sz="950" dirty="0">
                <a:solidFill>
                  <a:srgbClr val="6F7471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   </a:t>
            </a:r>
            <a:pPr algn="l" indent="0" marL="0">
              <a:buNone/>
            </a:pPr>
            <a:r>
              <a:rPr lang="en-US" sz="950" u="sng" dirty="0">
                <a:solidFill>
                  <a:srgbClr val="6F7471"/>
                </a:solidFill>
                <a:uFill>
                  <a:solidFill>
                    <a:srgbClr val="6F7471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3" invalidUrl="" action="" tgtFrame="" tooltip="[E3] Logistics §6.4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[E3] Logistics §6.4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6F7471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CFA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3" name="Shape 1"/>
          <p:cNvSpPr/>
          <p:nvPr/>
        </p:nvSpPr>
        <p:spPr>
          <a:xfrm>
            <a:off x="260604" y="890626"/>
            <a:ext cx="100584" cy="100584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29768" y="72237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03</a:t>
            </a:r>
            <a:endParaRPr lang="en-US" sz="950" dirty="0"/>
          </a:p>
        </p:txBody>
      </p:sp>
      <p:sp>
        <p:nvSpPr>
          <p:cNvPr id="5" name="Text 3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sp>
        <p:nvSpPr>
          <p:cNvPr id="6" name="Text 4"/>
          <p:cNvSpPr txBox="1"/>
          <p:nvPr/>
        </p:nvSpPr>
        <p:spPr>
          <a:xfrm>
            <a:off x="612648" y="475488"/>
            <a:ext cx="1065276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Документы рейса превращаются</a:t>
            </a:r>
            <a:endParaRPr lang="en-US" sz="3150" dirty="0"/>
          </a:p>
          <a:p>
            <a:pPr algn="l" indent="0" marL="0">
              <a:buNone/>
            </a:pPr>
            <a:r>
              <a:rPr lang="en-US" sz="31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в проверяемую карточку</a:t>
            </a:r>
            <a:endParaRPr lang="en-US" sz="315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12648" y="1481328"/>
          <a:ext cx="10936224" cy="914400"/>
        </p:xfrm>
        <a:graphic>
          <a:graphicData uri="http://schemas.openxmlformats.org/drawingml/2006/table">
            <a:tbl>
              <a:tblPr/>
              <a:tblGrid>
                <a:gridCol w="3127248"/>
                <a:gridCol w="3950208"/>
                <a:gridCol w="3858768"/>
              </a:tblGrid>
              <a:tr h="43891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8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Вход</a:t>
                      </a:r>
                      <a:endParaRPr lang="en-US" sz="12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8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Карточка рейса</a:t>
                      </a:r>
                      <a:endParaRPr lang="en-US" sz="12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8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Контроль</a:t>
                      </a:r>
                      <a:endParaRPr lang="en-US" sz="12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</a:tr>
              <a:tr h="6583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4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накладные</a:t>
                      </a:r>
                      <a:endParaRPr lang="en-US" sz="144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4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поля</a:t>
                      </a:r>
                      <a:endParaRPr lang="en-US" sz="144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4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пропуски</a:t>
                      </a:r>
                      <a:endParaRPr lang="en-US" sz="144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</a:tr>
              <a:tr h="6583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4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путевые листы</a:t>
                      </a:r>
                      <a:endParaRPr lang="en-US" sz="144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4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реквизиты</a:t>
                      </a:r>
                      <a:endParaRPr lang="en-US" sz="144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4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сомнения</a:t>
                      </a:r>
                      <a:endParaRPr lang="en-US" sz="144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</a:tr>
              <a:tr h="6583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4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акты и фото</a:t>
                      </a:r>
                      <a:endParaRPr lang="en-US" sz="144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4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связь с рейсом</a:t>
                      </a:r>
                      <a:endParaRPr lang="en-US" sz="144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4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проверка человеком</a:t>
                      </a:r>
                      <a:endParaRPr lang="en-US" sz="144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</a:tr>
            </a:tbl>
          </a:graphicData>
        </a:graphic>
      </p:graphicFrame>
      <p:sp>
        <p:nvSpPr>
          <p:cNvPr id="8" name="Text 5"/>
          <p:cNvSpPr txBox="1"/>
          <p:nvPr/>
        </p:nvSpPr>
        <p:spPr>
          <a:xfrm>
            <a:off x="612648" y="4133088"/>
            <a:ext cx="7077456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66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OCR читает накладные, путевые листы, акты и фото. Система переносит поля в карточку рейса, отмечает пропуски и сомнительные реквизиты. Диспетчер или бухгалтер проверяет данные до записи.</a:t>
            </a:r>
            <a:endParaRPr lang="en-US" sz="1660" dirty="0"/>
          </a:p>
        </p:txBody>
      </p:sp>
      <p:sp>
        <p:nvSpPr>
          <p:cNvPr id="9" name="Shape 6"/>
          <p:cNvSpPr/>
          <p:nvPr/>
        </p:nvSpPr>
        <p:spPr>
          <a:xfrm>
            <a:off x="8028432" y="4233672"/>
            <a:ext cx="146304" cy="0"/>
          </a:xfrm>
          <a:prstGeom prst="line">
            <a:avLst/>
          </a:prstGeom>
          <a:noFill/>
          <a:ln w="26670">
            <a:solidFill>
              <a:srgbClr val="526B60"/>
            </a:solidFill>
            <a:prstDash val="solid"/>
            <a:headEnd type="none"/>
            <a:tailEnd type="none"/>
          </a:ln>
        </p:spPr>
      </p:sp>
      <p:sp>
        <p:nvSpPr>
          <p:cNvPr id="10" name="Text 7"/>
          <p:cNvSpPr txBox="1"/>
          <p:nvPr/>
        </p:nvSpPr>
        <p:spPr>
          <a:xfrm>
            <a:off x="8257032" y="4142232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Pilot target · −40–60% ручного ввода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8028432" y="4608576"/>
            <a:ext cx="146304" cy="0"/>
          </a:xfrm>
          <a:prstGeom prst="line">
            <a:avLst/>
          </a:prstGeom>
          <a:noFill/>
          <a:ln w="26670">
            <a:solidFill>
              <a:srgbClr val="526B60"/>
            </a:solidFill>
            <a:prstDash val="solid"/>
            <a:headEnd type="none"/>
            <a:tailEnd type="none"/>
          </a:ln>
        </p:spPr>
      </p:sp>
      <p:sp>
        <p:nvSpPr>
          <p:cNvPr id="12" name="Text 9"/>
          <p:cNvSpPr txBox="1"/>
          <p:nvPr/>
        </p:nvSpPr>
        <p:spPr>
          <a:xfrm>
            <a:off x="8257032" y="4517136"/>
            <a:ext cx="32918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Pilot target · точность полей ≥98% после проверки</a:t>
            </a:r>
            <a:endParaRPr lang="en-US" sz="1050" dirty="0"/>
          </a:p>
        </p:txBody>
      </p:sp>
      <p:sp>
        <p:nvSpPr>
          <p:cNvPr id="13" name="Text 10"/>
          <p:cNvSpPr txBox="1"/>
          <p:nvPr/>
        </p:nvSpPr>
        <p:spPr>
          <a:xfrm>
            <a:off x="612648" y="5394960"/>
            <a:ext cx="9875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Ввод ускоряется, а контроль реквизитов не исчезает.</a:t>
            </a:r>
            <a:endParaRPr lang="en-US" sz="2100" dirty="0"/>
          </a:p>
        </p:txBody>
      </p:sp>
      <p:sp>
        <p:nvSpPr>
          <p:cNvPr id="14" name="Text 11"/>
          <p:cNvSpPr/>
          <p:nvPr/>
        </p:nvSpPr>
        <p:spPr>
          <a:xfrm>
            <a:off x="612648" y="6419088"/>
            <a:ext cx="10012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u="sng" dirty="0">
                <a:solidFill>
                  <a:srgbClr val="6F7471"/>
                </a:solidFill>
                <a:uFill>
                  <a:solidFill>
                    <a:srgbClr val="6F7471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1" invalidUrl="" action="" tgtFrame="" tooltip="[E3] Transport docs §6.4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[E3] Transport docs §6.4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6F7471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F24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3" name="Shape 1"/>
          <p:cNvSpPr/>
          <p:nvPr/>
        </p:nvSpPr>
        <p:spPr>
          <a:xfrm>
            <a:off x="260604" y="929030"/>
            <a:ext cx="100584" cy="100584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29768" y="72237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04</a:t>
            </a:r>
            <a:endParaRPr lang="en-US" sz="950" dirty="0"/>
          </a:p>
        </p:txBody>
      </p:sp>
      <p:sp>
        <p:nvSpPr>
          <p:cNvPr id="5" name="Text 3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pic>
        <p:nvPicPr>
          <p:cNvPr id="6" name="Image 0" descr="Визуализация концепции: диспетчер рассматривает варианты маршрута и ограничения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532120" y="0"/>
            <a:ext cx="6659575" cy="68580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10726589" y="164592"/>
            <a:ext cx="0" cy="6528816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8" name="Shape 5"/>
          <p:cNvSpPr/>
          <p:nvPr/>
        </p:nvSpPr>
        <p:spPr>
          <a:xfrm>
            <a:off x="10408615" y="6547104"/>
            <a:ext cx="1682496" cy="219456"/>
          </a:xfrm>
          <a:prstGeom prst="rect">
            <a:avLst/>
          </a:prstGeom>
          <a:solidFill>
            <a:srgbClr val="1F2423">
              <a:alpha val="86000"/>
            </a:srgbClr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9" name="Text 6"/>
          <p:cNvSpPr txBox="1"/>
          <p:nvPr/>
        </p:nvSpPr>
        <p:spPr>
          <a:xfrm>
            <a:off x="10472623" y="6588252"/>
            <a:ext cx="151790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92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Визуализация концепции</a:t>
            </a:r>
            <a:endParaRPr lang="en-US" sz="920" dirty="0"/>
          </a:p>
        </p:txBody>
      </p:sp>
      <p:sp>
        <p:nvSpPr>
          <p:cNvPr id="10" name="Shape 7"/>
          <p:cNvSpPr/>
          <p:nvPr/>
        </p:nvSpPr>
        <p:spPr>
          <a:xfrm>
            <a:off x="0" y="0"/>
            <a:ext cx="5532120" cy="6858000"/>
          </a:xfrm>
          <a:prstGeom prst="rect">
            <a:avLst/>
          </a:prstGeom>
          <a:solidFill>
            <a:srgbClr val="1F2423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532120" y="475488"/>
            <a:ext cx="0" cy="5833872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12" name="Text 9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sp>
        <p:nvSpPr>
          <p:cNvPr id="13" name="Text 10"/>
          <p:cNvSpPr txBox="1"/>
          <p:nvPr/>
        </p:nvSpPr>
        <p:spPr>
          <a:xfrm>
            <a:off x="612648" y="804672"/>
            <a:ext cx="4434840" cy="12435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05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Диспетчер получает</a:t>
            </a:r>
            <a:endParaRPr lang="en-US" sz="3050" dirty="0"/>
          </a:p>
          <a:p>
            <a:pPr algn="l" indent="0" marL="0">
              <a:buNone/>
            </a:pPr>
            <a:r>
              <a:rPr lang="en-US" sz="305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варианты маршрута и причины</a:t>
            </a:r>
            <a:endParaRPr lang="en-US" sz="3050" dirty="0"/>
          </a:p>
        </p:txBody>
      </p:sp>
      <p:sp>
        <p:nvSpPr>
          <p:cNvPr id="14" name="Text 11"/>
          <p:cNvSpPr txBox="1"/>
          <p:nvPr/>
        </p:nvSpPr>
        <p:spPr>
          <a:xfrm>
            <a:off x="612648" y="2350008"/>
            <a:ext cx="4407408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660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Расчётный модуль учитывает заказы, ограничения и SLA. AI объясняет варианты переназначения человеческим языком и показывает исходные данные. Диспетчер выбирает и запускает маршрут. Система не управляет машиной.</a:t>
            </a:r>
            <a:endParaRPr lang="en-US" sz="1660" dirty="0"/>
          </a:p>
        </p:txBody>
      </p:sp>
      <p:sp>
        <p:nvSpPr>
          <p:cNvPr id="15" name="Shape 12"/>
          <p:cNvSpPr/>
          <p:nvPr/>
        </p:nvSpPr>
        <p:spPr>
          <a:xfrm>
            <a:off x="612648" y="4206240"/>
            <a:ext cx="146304" cy="0"/>
          </a:xfrm>
          <a:prstGeom prst="line">
            <a:avLst/>
          </a:prstGeom>
          <a:noFill/>
          <a:ln w="26670">
            <a:solidFill>
              <a:srgbClr val="526B60"/>
            </a:solidFill>
            <a:prstDash val="solid"/>
            <a:headEnd type="none"/>
            <a:tailEnd type="none"/>
          </a:ln>
        </p:spPr>
      </p:sp>
      <p:sp>
        <p:nvSpPr>
          <p:cNvPr id="16" name="Text 13"/>
          <p:cNvSpPr txBox="1"/>
          <p:nvPr/>
        </p:nvSpPr>
        <p:spPr>
          <a:xfrm>
            <a:off x="841248" y="4114800"/>
            <a:ext cx="4050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Pilot target · −10–20% ручного планирования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612648" y="4581144"/>
            <a:ext cx="146304" cy="0"/>
          </a:xfrm>
          <a:prstGeom prst="line">
            <a:avLst/>
          </a:prstGeom>
          <a:noFill/>
          <a:ln w="26670">
            <a:solidFill>
              <a:srgbClr val="A64B2A"/>
            </a:solidFill>
            <a:prstDash val="solid"/>
            <a:headEnd type="none"/>
            <a:tailEnd type="none"/>
          </a:ln>
        </p:spPr>
      </p:sp>
      <p:sp>
        <p:nvSpPr>
          <p:cNvPr id="18" name="Text 15"/>
          <p:cNvSpPr txBox="1"/>
          <p:nvPr/>
        </p:nvSpPr>
        <p:spPr>
          <a:xfrm>
            <a:off x="841248" y="4489704"/>
            <a:ext cx="405079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Boundary · без автоматического управления</a:t>
            </a:r>
            <a:endParaRPr lang="en-US" sz="1050" dirty="0"/>
          </a:p>
        </p:txBody>
      </p:sp>
      <p:sp>
        <p:nvSpPr>
          <p:cNvPr id="19" name="Text 16"/>
          <p:cNvSpPr txBox="1"/>
          <p:nvPr/>
        </p:nvSpPr>
        <p:spPr>
          <a:xfrm>
            <a:off x="612648" y="5184648"/>
            <a:ext cx="440740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05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Считать может система.</a:t>
            </a:r>
            <a:endParaRPr lang="en-US" sz="2050" dirty="0"/>
          </a:p>
          <a:p>
            <a:pPr algn="l" indent="0" marL="0">
              <a:buNone/>
            </a:pPr>
            <a:r>
              <a:rPr lang="en-US" sz="205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Решать должен диспетчер.</a:t>
            </a:r>
            <a:endParaRPr lang="en-US" sz="2050" dirty="0"/>
          </a:p>
        </p:txBody>
      </p:sp>
      <p:sp>
        <p:nvSpPr>
          <p:cNvPr id="20" name="Text 17"/>
          <p:cNvSpPr/>
          <p:nvPr/>
        </p:nvSpPr>
        <p:spPr>
          <a:xfrm>
            <a:off x="612648" y="6419088"/>
            <a:ext cx="10012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u="sng" dirty="0">
                <a:solidFill>
                  <a:srgbClr val="FCFAF5"/>
                </a:solidFill>
                <a:uFill>
                  <a:solidFill>
                    <a:srgbClr val="FCFAF5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2" invalidUrl="" action="" tgtFrame="" tooltip="[E2] 187-ФЗ · граница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[E2] 187-ФЗ · граница</a:t>
            </a:r>
            <a:pPr algn="l" indent="0" marL="0">
              <a:buNone/>
            </a:pPr>
            <a:r>
              <a:rPr lang="en-US" sz="950" dirty="0">
                <a:solidFill>
                  <a:srgbClr val="AEB4B0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   </a:t>
            </a:r>
            <a:pPr algn="l" indent="0" marL="0">
              <a:buNone/>
            </a:pPr>
            <a:r>
              <a:rPr lang="en-US" sz="950" u="sng" dirty="0">
                <a:solidFill>
                  <a:srgbClr val="FCFAF5"/>
                </a:solidFill>
                <a:uFill>
                  <a:solidFill>
                    <a:srgbClr val="FCFAF5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3" invalidUrl="" action="" tgtFrame="" tooltip="[E3] Dispatch §6.4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[E3] Dispatch §6.4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AEB4B0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CFA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3" name="Shape 1"/>
          <p:cNvSpPr/>
          <p:nvPr/>
        </p:nvSpPr>
        <p:spPr>
          <a:xfrm>
            <a:off x="260604" y="967435"/>
            <a:ext cx="100584" cy="100584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29768" y="72237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05</a:t>
            </a:r>
            <a:endParaRPr lang="en-US" sz="950" dirty="0"/>
          </a:p>
        </p:txBody>
      </p:sp>
      <p:sp>
        <p:nvSpPr>
          <p:cNvPr id="5" name="Text 3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sp>
        <p:nvSpPr>
          <p:cNvPr id="6" name="Text 4"/>
          <p:cNvSpPr txBox="1"/>
          <p:nvPr/>
        </p:nvSpPr>
        <p:spPr>
          <a:xfrm>
            <a:off x="612648" y="475488"/>
            <a:ext cx="1065276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Механик быстрее доходит</a:t>
            </a:r>
            <a:endParaRPr lang="en-US" sz="3150" dirty="0"/>
          </a:p>
          <a:p>
            <a:pPr algn="l" indent="0" marL="0">
              <a:buNone/>
            </a:pPr>
            <a:r>
              <a:rPr lang="en-US" sz="31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от симптома до проверки</a:t>
            </a:r>
            <a:endParaRPr lang="en-US" sz="3150" dirty="0"/>
          </a:p>
        </p:txBody>
      </p:sp>
      <p:sp>
        <p:nvSpPr>
          <p:cNvPr id="7" name="Text 5"/>
          <p:cNvSpPr txBox="1"/>
          <p:nvPr/>
        </p:nvSpPr>
        <p:spPr>
          <a:xfrm>
            <a:off x="612648" y="1554480"/>
            <a:ext cx="5001768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68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Помощник связывает код неисправности, историю работ, телеметрию и руководство производителя. Показывает вероятные причины и чек-лист диагностики. Механик подтверждает неисправность и способ ремонта; гарантийные ограничения учитываются отдельно.</a:t>
            </a:r>
            <a:endParaRPr lang="en-US" sz="168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12648" y="3319272"/>
          <a:ext cx="5001768" cy="914400"/>
        </p:xfrm>
        <a:graphic>
          <a:graphicData uri="http://schemas.openxmlformats.org/drawingml/2006/table">
            <a:tbl>
              <a:tblPr/>
              <a:tblGrid>
                <a:gridCol w="2505456"/>
                <a:gridCol w="2496312"/>
              </a:tblGrid>
              <a:tr h="4297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8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Основание</a:t>
                      </a:r>
                      <a:endParaRPr lang="en-US" sz="12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8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Проверка</a:t>
                      </a:r>
                      <a:endParaRPr lang="en-US" sz="12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</a:tr>
              <a:tr h="55778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4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код неисправности</a:t>
                      </a:r>
                      <a:endParaRPr lang="en-US" sz="134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4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история работ</a:t>
                      </a:r>
                      <a:endParaRPr lang="en-US" sz="134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</a:tr>
              <a:tr h="55778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4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телеметрия</a:t>
                      </a:r>
                      <a:endParaRPr lang="en-US" sz="134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4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руководство</a:t>
                      </a:r>
                      <a:endParaRPr lang="en-US" sz="134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</a:tr>
              <a:tr h="55778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4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вероятная причина</a:t>
                      </a:r>
                      <a:endParaRPr lang="en-US" sz="134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4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чек-лист механика</a:t>
                      </a:r>
                      <a:endParaRPr lang="en-US" sz="134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</a:tr>
            </a:tbl>
          </a:graphicData>
        </a:graphic>
      </p:graphicFrame>
      <p:pic>
        <p:nvPicPr>
          <p:cNvPr id="9" name="Image 0" descr="Реальное фото: оператор и техника в рабочем контексте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053328" y="1371600"/>
            <a:ext cx="5495544" cy="4498848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6053328" y="5596128"/>
            <a:ext cx="5495544" cy="274320"/>
          </a:xfrm>
          <a:prstGeom prst="rect">
            <a:avLst/>
          </a:prstGeom>
          <a:solidFill>
            <a:srgbClr val="1F2423">
              <a:alpha val="91000"/>
            </a:srgbClr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11" name="Text 7"/>
          <p:cNvSpPr txBox="1"/>
          <p:nvPr/>
        </p:nvSpPr>
        <p:spPr>
          <a:xfrm>
            <a:off x="6163056" y="5655564"/>
            <a:ext cx="5276088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2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Фото операции · диагноз и ремонт подтверждает механик</a:t>
            </a:r>
            <a:endParaRPr lang="en-US" sz="920" dirty="0"/>
          </a:p>
        </p:txBody>
      </p:sp>
      <p:sp>
        <p:nvSpPr>
          <p:cNvPr id="12" name="Shape 8"/>
          <p:cNvSpPr/>
          <p:nvPr/>
        </p:nvSpPr>
        <p:spPr>
          <a:xfrm>
            <a:off x="6053328" y="6062472"/>
            <a:ext cx="146304" cy="0"/>
          </a:xfrm>
          <a:prstGeom prst="line">
            <a:avLst/>
          </a:prstGeom>
          <a:noFill/>
          <a:ln w="26670">
            <a:solidFill>
              <a:srgbClr val="526B60"/>
            </a:solidFill>
            <a:prstDash val="solid"/>
            <a:headEnd type="none"/>
            <a:tailEnd type="none"/>
          </a:ln>
        </p:spPr>
      </p:sp>
      <p:sp>
        <p:nvSpPr>
          <p:cNvPr id="13" name="Text 9"/>
          <p:cNvSpPr txBox="1"/>
          <p:nvPr/>
        </p:nvSpPr>
        <p:spPr>
          <a:xfrm>
            <a:off x="6281928" y="5971032"/>
            <a:ext cx="526694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Pilot target · −5–15% простоя на пилотной группе</a:t>
            </a:r>
            <a:endParaRPr lang="en-US" sz="1050" dirty="0"/>
          </a:p>
        </p:txBody>
      </p:sp>
      <p:sp>
        <p:nvSpPr>
          <p:cNvPr id="14" name="Text 10"/>
          <p:cNvSpPr txBox="1"/>
          <p:nvPr/>
        </p:nvSpPr>
        <p:spPr>
          <a:xfrm>
            <a:off x="612648" y="5577840"/>
            <a:ext cx="502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7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AI сокращает поиск причины,</a:t>
            </a:r>
            <a:endParaRPr lang="en-US" sz="1970" dirty="0"/>
          </a:p>
          <a:p>
            <a:pPr algn="l" indent="0" marL="0">
              <a:buNone/>
            </a:pPr>
            <a:r>
              <a:rPr lang="en-US" sz="197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но не ставит диагноз технике сам.</a:t>
            </a:r>
            <a:endParaRPr lang="en-US" sz="1970" dirty="0"/>
          </a:p>
        </p:txBody>
      </p:sp>
      <p:sp>
        <p:nvSpPr>
          <p:cNvPr id="15" name="Text 11"/>
          <p:cNvSpPr/>
          <p:nvPr/>
        </p:nvSpPr>
        <p:spPr>
          <a:xfrm>
            <a:off x="612648" y="6419088"/>
            <a:ext cx="10012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u="sng" dirty="0">
                <a:solidFill>
                  <a:srgbClr val="6F7471"/>
                </a:solidFill>
                <a:uFill>
                  <a:solidFill>
                    <a:srgbClr val="6F7471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2" invalidUrl="" action="" tgtFrame="" tooltip="[E3] Maintenance §6.4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[E3] Maintenance §6.4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6F7471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CFA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3" name="Shape 1"/>
          <p:cNvSpPr/>
          <p:nvPr/>
        </p:nvSpPr>
        <p:spPr>
          <a:xfrm>
            <a:off x="260604" y="1005840"/>
            <a:ext cx="100584" cy="100584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29768" y="72237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06</a:t>
            </a:r>
            <a:endParaRPr lang="en-US" sz="950" dirty="0"/>
          </a:p>
        </p:txBody>
      </p:sp>
      <p:sp>
        <p:nvSpPr>
          <p:cNvPr id="5" name="Text 3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sp>
        <p:nvSpPr>
          <p:cNvPr id="6" name="Text 4"/>
          <p:cNvSpPr txBox="1"/>
          <p:nvPr/>
        </p:nvSpPr>
        <p:spPr>
          <a:xfrm>
            <a:off x="612648" y="475488"/>
            <a:ext cx="1065276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OEM-номер находится по шильдику,</a:t>
            </a:r>
            <a:endParaRPr lang="en-US" sz="3150" dirty="0"/>
          </a:p>
          <a:p>
            <a:pPr algn="l" indent="0" marL="0">
              <a:buNone/>
            </a:pPr>
            <a:r>
              <a:rPr lang="en-US" sz="31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каталогу и машине</a:t>
            </a:r>
            <a:endParaRPr lang="en-US" sz="3150" dirty="0"/>
          </a:p>
        </p:txBody>
      </p:sp>
      <p:sp>
        <p:nvSpPr>
          <p:cNvPr id="7" name="Shape 5"/>
          <p:cNvSpPr/>
          <p:nvPr/>
        </p:nvSpPr>
        <p:spPr>
          <a:xfrm>
            <a:off x="612648" y="1572768"/>
            <a:ext cx="1865376" cy="1664208"/>
          </a:xfrm>
          <a:prstGeom prst="rect">
            <a:avLst/>
          </a:prstGeom>
          <a:solidFill>
            <a:srgbClr val="F0EBE1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813816" y="1773936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40" b="1" dirty="0">
                <a:solidFill>
                  <a:srgbClr val="A64B2A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01</a:t>
            </a:r>
            <a:endParaRPr lang="en-US" sz="1040" dirty="0"/>
          </a:p>
        </p:txBody>
      </p:sp>
      <p:sp>
        <p:nvSpPr>
          <p:cNvPr id="9" name="Text 7"/>
          <p:cNvSpPr txBox="1"/>
          <p:nvPr/>
        </p:nvSpPr>
        <p:spPr>
          <a:xfrm>
            <a:off x="813816" y="2240280"/>
            <a:ext cx="14813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62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Шильдик / фото</a:t>
            </a:r>
            <a:endParaRPr lang="en-US" sz="1620" dirty="0"/>
          </a:p>
        </p:txBody>
      </p:sp>
      <p:sp>
        <p:nvSpPr>
          <p:cNvPr id="10" name="Shape 8"/>
          <p:cNvSpPr/>
          <p:nvPr/>
        </p:nvSpPr>
        <p:spPr>
          <a:xfrm>
            <a:off x="2834640" y="1572768"/>
            <a:ext cx="1865376" cy="1664208"/>
          </a:xfrm>
          <a:prstGeom prst="rect">
            <a:avLst/>
          </a:prstGeom>
          <a:solidFill>
            <a:srgbClr val="F0EBE1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11" name="Text 9"/>
          <p:cNvSpPr txBox="1"/>
          <p:nvPr/>
        </p:nvSpPr>
        <p:spPr>
          <a:xfrm>
            <a:off x="3035808" y="1773936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40" b="1" dirty="0">
                <a:solidFill>
                  <a:srgbClr val="A64B2A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02</a:t>
            </a:r>
            <a:endParaRPr lang="en-US" sz="1040" dirty="0"/>
          </a:p>
        </p:txBody>
      </p:sp>
      <p:sp>
        <p:nvSpPr>
          <p:cNvPr id="12" name="Text 10"/>
          <p:cNvSpPr txBox="1"/>
          <p:nvPr/>
        </p:nvSpPr>
        <p:spPr>
          <a:xfrm>
            <a:off x="3035808" y="2240280"/>
            <a:ext cx="14813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62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VIN / серийный номер</a:t>
            </a:r>
            <a:endParaRPr lang="en-US" sz="1620" dirty="0"/>
          </a:p>
        </p:txBody>
      </p:sp>
      <p:sp>
        <p:nvSpPr>
          <p:cNvPr id="13" name="Shape 11"/>
          <p:cNvSpPr/>
          <p:nvPr/>
        </p:nvSpPr>
        <p:spPr>
          <a:xfrm>
            <a:off x="5056632" y="1572768"/>
            <a:ext cx="1865376" cy="1664208"/>
          </a:xfrm>
          <a:prstGeom prst="rect">
            <a:avLst/>
          </a:prstGeom>
          <a:solidFill>
            <a:srgbClr val="DDE6E0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14" name="Text 12"/>
          <p:cNvSpPr txBox="1"/>
          <p:nvPr/>
        </p:nvSpPr>
        <p:spPr>
          <a:xfrm>
            <a:off x="5257800" y="1773936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40" b="1" dirty="0">
                <a:solidFill>
                  <a:srgbClr val="A64B2A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03</a:t>
            </a:r>
            <a:endParaRPr lang="en-US" sz="1040" dirty="0"/>
          </a:p>
        </p:txBody>
      </p:sp>
      <p:sp>
        <p:nvSpPr>
          <p:cNvPr id="15" name="Text 13"/>
          <p:cNvSpPr txBox="1"/>
          <p:nvPr/>
        </p:nvSpPr>
        <p:spPr>
          <a:xfrm>
            <a:off x="5257800" y="2240280"/>
            <a:ext cx="14813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62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Каталог / остатки</a:t>
            </a:r>
            <a:endParaRPr lang="en-US" sz="1620" dirty="0"/>
          </a:p>
        </p:txBody>
      </p:sp>
      <p:sp>
        <p:nvSpPr>
          <p:cNvPr id="16" name="Shape 14"/>
          <p:cNvSpPr/>
          <p:nvPr/>
        </p:nvSpPr>
        <p:spPr>
          <a:xfrm>
            <a:off x="7278624" y="1572768"/>
            <a:ext cx="1865376" cy="1664208"/>
          </a:xfrm>
          <a:prstGeom prst="rect">
            <a:avLst/>
          </a:prstGeom>
          <a:solidFill>
            <a:srgbClr val="F0EBE1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7479792" y="1773936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40" b="1" dirty="0">
                <a:solidFill>
                  <a:srgbClr val="A64B2A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04</a:t>
            </a:r>
            <a:endParaRPr lang="en-US" sz="1040" dirty="0"/>
          </a:p>
        </p:txBody>
      </p:sp>
      <p:sp>
        <p:nvSpPr>
          <p:cNvPr id="18" name="Text 16"/>
          <p:cNvSpPr txBox="1"/>
          <p:nvPr/>
        </p:nvSpPr>
        <p:spPr>
          <a:xfrm>
            <a:off x="7479792" y="2240280"/>
            <a:ext cx="14813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42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Предложения</a:t>
            </a:r>
            <a:endParaRPr lang="en-US" sz="1420" dirty="0"/>
          </a:p>
        </p:txBody>
      </p:sp>
      <p:sp>
        <p:nvSpPr>
          <p:cNvPr id="19" name="Shape 17"/>
          <p:cNvSpPr/>
          <p:nvPr/>
        </p:nvSpPr>
        <p:spPr>
          <a:xfrm>
            <a:off x="9500616" y="1572768"/>
            <a:ext cx="1865376" cy="1664208"/>
          </a:xfrm>
          <a:prstGeom prst="rect">
            <a:avLst/>
          </a:prstGeom>
          <a:solidFill>
            <a:srgbClr val="323A37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20" name="Text 18"/>
          <p:cNvSpPr txBox="1"/>
          <p:nvPr/>
        </p:nvSpPr>
        <p:spPr>
          <a:xfrm>
            <a:off x="9701784" y="1773936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40" b="1" dirty="0">
                <a:solidFill>
                  <a:srgbClr val="B28A52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05</a:t>
            </a:r>
            <a:endParaRPr lang="en-US" sz="1040" dirty="0"/>
          </a:p>
        </p:txBody>
      </p:sp>
      <p:sp>
        <p:nvSpPr>
          <p:cNvPr id="21" name="Text 19"/>
          <p:cNvSpPr txBox="1"/>
          <p:nvPr/>
        </p:nvSpPr>
        <p:spPr>
          <a:xfrm>
            <a:off x="9701784" y="2240280"/>
            <a:ext cx="14813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62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Инженер</a:t>
            </a:r>
            <a:endParaRPr lang="en-US" sz="1620" dirty="0"/>
          </a:p>
        </p:txBody>
      </p:sp>
      <p:sp>
        <p:nvSpPr>
          <p:cNvPr id="22" name="Text 20"/>
          <p:cNvSpPr txBox="1"/>
          <p:nvPr/>
        </p:nvSpPr>
        <p:spPr>
          <a:xfrm>
            <a:off x="612648" y="3703320"/>
            <a:ext cx="7196328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64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Система читает шильдик или фото, сверяет VIN/серийный номер, каталог, остатки и предложения поставщиков. Показывает точный OEM и кандидатов-аналогов с основаниями. Инженер подтверждает совместимость до заказа.</a:t>
            </a:r>
            <a:endParaRPr lang="en-US" sz="1640" dirty="0"/>
          </a:p>
        </p:txBody>
      </p:sp>
      <p:sp>
        <p:nvSpPr>
          <p:cNvPr id="23" name="Shape 21"/>
          <p:cNvSpPr/>
          <p:nvPr/>
        </p:nvSpPr>
        <p:spPr>
          <a:xfrm>
            <a:off x="8129016" y="3822192"/>
            <a:ext cx="146304" cy="0"/>
          </a:xfrm>
          <a:prstGeom prst="line">
            <a:avLst/>
          </a:prstGeom>
          <a:noFill/>
          <a:ln w="26670">
            <a:solidFill>
              <a:srgbClr val="526B60"/>
            </a:solidFill>
            <a:prstDash val="solid"/>
            <a:headEnd type="none"/>
            <a:tailEnd type="none"/>
          </a:ln>
        </p:spPr>
      </p:sp>
      <p:sp>
        <p:nvSpPr>
          <p:cNvPr id="24" name="Text 22"/>
          <p:cNvSpPr txBox="1"/>
          <p:nvPr/>
        </p:nvSpPr>
        <p:spPr>
          <a:xfrm>
            <a:off x="8357616" y="3730752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Pilot target · −30–50% времени поиска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8129016" y="4187952"/>
            <a:ext cx="146304" cy="0"/>
          </a:xfrm>
          <a:prstGeom prst="line">
            <a:avLst/>
          </a:prstGeom>
          <a:noFill/>
          <a:ln w="26670">
            <a:solidFill>
              <a:srgbClr val="A64B2A"/>
            </a:solidFill>
            <a:prstDash val="solid"/>
            <a:headEnd type="none"/>
            <a:tailEnd type="none"/>
          </a:ln>
        </p:spPr>
      </p:sp>
      <p:sp>
        <p:nvSpPr>
          <p:cNvPr id="26" name="Text 24"/>
          <p:cNvSpPr txBox="1"/>
          <p:nvPr/>
        </p:nvSpPr>
        <p:spPr>
          <a:xfrm>
            <a:off x="8357616" y="4096512"/>
            <a:ext cx="319125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Boundary · без автозаказа</a:t>
            </a:r>
            <a:endParaRPr lang="en-US" sz="1050" dirty="0"/>
          </a:p>
        </p:txBody>
      </p:sp>
      <p:sp>
        <p:nvSpPr>
          <p:cNvPr id="27" name="Text 25"/>
          <p:cNvSpPr txBox="1"/>
          <p:nvPr/>
        </p:nvSpPr>
        <p:spPr>
          <a:xfrm>
            <a:off x="612648" y="5193792"/>
            <a:ext cx="9875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Быстрее shortlist. Совместимость подписывает человек.</a:t>
            </a:r>
            <a:endParaRPr lang="en-US" sz="2100" dirty="0"/>
          </a:p>
        </p:txBody>
      </p:sp>
      <p:sp>
        <p:nvSpPr>
          <p:cNvPr id="28" name="Text 26"/>
          <p:cNvSpPr/>
          <p:nvPr/>
        </p:nvSpPr>
        <p:spPr>
          <a:xfrm>
            <a:off x="612648" y="6419088"/>
            <a:ext cx="10012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u="sng" dirty="0">
                <a:solidFill>
                  <a:srgbClr val="6F7471"/>
                </a:solidFill>
                <a:uFill>
                  <a:solidFill>
                    <a:srgbClr val="6F7471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1" invalidUrl="" action="" tgtFrame="" tooltip="[E3] OEM / procurement §§6.2, 6.4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[E3] OEM / procurement §§6.2, 6.4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6F7471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CFA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3" name="Shape 1"/>
          <p:cNvSpPr/>
          <p:nvPr/>
        </p:nvSpPr>
        <p:spPr>
          <a:xfrm>
            <a:off x="260604" y="1044245"/>
            <a:ext cx="100584" cy="100584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29768" y="72237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07</a:t>
            </a:r>
            <a:endParaRPr lang="en-US" sz="950" dirty="0"/>
          </a:p>
        </p:txBody>
      </p:sp>
      <p:sp>
        <p:nvSpPr>
          <p:cNvPr id="5" name="Text 3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sp>
        <p:nvSpPr>
          <p:cNvPr id="6" name="Text 4"/>
          <p:cNvSpPr txBox="1"/>
          <p:nvPr/>
        </p:nvSpPr>
        <p:spPr>
          <a:xfrm>
            <a:off x="612648" y="475488"/>
            <a:ext cx="1065276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Претензия и тендер собираются</a:t>
            </a:r>
            <a:endParaRPr lang="en-US" sz="3150" dirty="0"/>
          </a:p>
          <a:p>
            <a:pPr algn="l" indent="0" marL="0">
              <a:buNone/>
            </a:pPr>
            <a:r>
              <a:rPr lang="en-US" sz="31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из доказательств</a:t>
            </a:r>
            <a:endParaRPr lang="en-US" sz="315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12648" y="1481328"/>
          <a:ext cx="6629400" cy="914400"/>
        </p:xfrm>
        <a:graphic>
          <a:graphicData uri="http://schemas.openxmlformats.org/drawingml/2006/table">
            <a:tbl>
              <a:tblPr/>
              <a:tblGrid>
                <a:gridCol w="1901952"/>
                <a:gridCol w="2798064"/>
                <a:gridCol w="1929384"/>
              </a:tblGrid>
              <a:tr h="42062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8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Событие</a:t>
                      </a:r>
                      <a:endParaRPr lang="en-US" sz="12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8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Источник</a:t>
                      </a:r>
                      <a:endParaRPr lang="en-US" sz="12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80" b="1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Проверяет</a:t>
                      </a:r>
                      <a:endParaRPr lang="en-US" sz="12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1F24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</a:tr>
              <a:tr h="52120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2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условия</a:t>
                      </a:r>
                      <a:endParaRPr lang="en-US" sz="132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2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договор</a:t>
                      </a:r>
                      <a:endParaRPr lang="en-US" sz="132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2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юрист</a:t>
                      </a:r>
                      <a:endParaRPr lang="en-US" sz="132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</a:tr>
              <a:tr h="60350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2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рейс</a:t>
                      </a:r>
                      <a:endParaRPr lang="en-US" sz="132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2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GPS · фото · переписка</a:t>
                      </a:r>
                      <a:endParaRPr lang="en-US" sz="132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2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логист</a:t>
                      </a:r>
                      <a:endParaRPr lang="en-US" sz="132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</a:tr>
              <a:tr h="52120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2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доставка</a:t>
                      </a:r>
                      <a:endParaRPr lang="en-US" sz="132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2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подтверждение</a:t>
                      </a:r>
                      <a:endParaRPr lang="en-US" sz="132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2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ответственный</a:t>
                      </a:r>
                      <a:endParaRPr lang="en-US" sz="132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F5"/>
                    </a:solidFill>
                  </a:tcPr>
                </a:tc>
              </a:tr>
              <a:tr h="65836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2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тендер</a:t>
                      </a:r>
                      <a:endParaRPr lang="en-US" sz="132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2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требования · комплектность · сроки</a:t>
                      </a:r>
                      <a:endParaRPr lang="en-US" sz="132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20" dirty="0">
                          <a:solidFill>
                            <a:srgbClr val="1F2423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специалист</a:t>
                      </a:r>
                      <a:endParaRPr lang="en-US" sz="132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BE1"/>
                    </a:solidFill>
                  </a:tcPr>
                </a:tc>
              </a:tr>
            </a:tbl>
          </a:graphicData>
        </a:graphic>
      </p:graphicFrame>
      <p:pic>
        <p:nvPicPr>
          <p:cNvPr id="8" name="Image 0" descr="Реальное фото: загрузка рейса в зимней городской среде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7644384" y="1481328"/>
            <a:ext cx="3904488" cy="269748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7644384" y="3904488"/>
            <a:ext cx="3904488" cy="274320"/>
          </a:xfrm>
          <a:prstGeom prst="rect">
            <a:avLst/>
          </a:prstGeom>
          <a:solidFill>
            <a:srgbClr val="1F2423">
              <a:alpha val="91000"/>
            </a:srgbClr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10" name="Text 6"/>
          <p:cNvSpPr txBox="1"/>
          <p:nvPr/>
        </p:nvSpPr>
        <p:spPr>
          <a:xfrm>
            <a:off x="7754112" y="3963924"/>
            <a:ext cx="368503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2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Фото рейса · номер и лица не читаются</a:t>
            </a:r>
            <a:endParaRPr lang="en-US" sz="920" dirty="0"/>
          </a:p>
        </p:txBody>
      </p:sp>
      <p:sp>
        <p:nvSpPr>
          <p:cNvPr id="11" name="Text 7"/>
          <p:cNvSpPr txBox="1"/>
          <p:nvPr/>
        </p:nvSpPr>
        <p:spPr>
          <a:xfrm>
            <a:off x="612648" y="4407408"/>
            <a:ext cx="6629400" cy="10424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7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AI строит хронологию из договора, GPS, фото, переписки и подтверждения доставки. Готовит проект претензии. Для тендера сравнивает требования, комплектность и сроки. Юрист и тендерный специалист проверяют и отправляют.</a:t>
            </a:r>
            <a:endParaRPr lang="en-US" sz="1570" dirty="0"/>
          </a:p>
        </p:txBody>
      </p:sp>
      <p:sp>
        <p:nvSpPr>
          <p:cNvPr id="12" name="Shape 8"/>
          <p:cNvSpPr/>
          <p:nvPr/>
        </p:nvSpPr>
        <p:spPr>
          <a:xfrm>
            <a:off x="7644384" y="4626864"/>
            <a:ext cx="146304" cy="0"/>
          </a:xfrm>
          <a:prstGeom prst="line">
            <a:avLst/>
          </a:prstGeom>
          <a:noFill/>
          <a:ln w="26670">
            <a:solidFill>
              <a:srgbClr val="526B60"/>
            </a:solidFill>
            <a:prstDash val="solid"/>
            <a:headEnd type="none"/>
            <a:tailEnd type="none"/>
          </a:ln>
        </p:spPr>
      </p:sp>
      <p:sp>
        <p:nvSpPr>
          <p:cNvPr id="13" name="Text 9"/>
          <p:cNvSpPr txBox="1"/>
          <p:nvPr/>
        </p:nvSpPr>
        <p:spPr>
          <a:xfrm>
            <a:off x="7872984" y="4535424"/>
            <a:ext cx="36758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Pilot target · претензии: −30–50% подготовки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7644384" y="5010912"/>
            <a:ext cx="146304" cy="0"/>
          </a:xfrm>
          <a:prstGeom prst="line">
            <a:avLst/>
          </a:prstGeom>
          <a:noFill/>
          <a:ln w="26670">
            <a:solidFill>
              <a:srgbClr val="526B60"/>
            </a:solidFill>
            <a:prstDash val="solid"/>
            <a:headEnd type="none"/>
            <a:tailEnd type="none"/>
          </a:ln>
        </p:spPr>
      </p:sp>
      <p:sp>
        <p:nvSpPr>
          <p:cNvPr id="15" name="Text 11"/>
          <p:cNvSpPr txBox="1"/>
          <p:nvPr/>
        </p:nvSpPr>
        <p:spPr>
          <a:xfrm>
            <a:off x="7872984" y="4919472"/>
            <a:ext cx="36758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Pilot target · тендерный shortlist: полнота ≥95% на ретротесте</a:t>
            </a:r>
            <a:endParaRPr lang="en-US" sz="1050" dirty="0"/>
          </a:p>
        </p:txBody>
      </p:sp>
      <p:sp>
        <p:nvSpPr>
          <p:cNvPr id="16" name="Text 12"/>
          <p:cNvSpPr txBox="1"/>
          <p:nvPr/>
        </p:nvSpPr>
        <p:spPr>
          <a:xfrm>
            <a:off x="612648" y="5806440"/>
            <a:ext cx="9875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07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Сначала доказательства. Потом формулировка и подача.</a:t>
            </a:r>
            <a:endParaRPr lang="en-US" sz="2070" dirty="0"/>
          </a:p>
        </p:txBody>
      </p:sp>
      <p:sp>
        <p:nvSpPr>
          <p:cNvPr id="17" name="Text 13"/>
          <p:cNvSpPr/>
          <p:nvPr/>
        </p:nvSpPr>
        <p:spPr>
          <a:xfrm>
            <a:off x="612648" y="6419088"/>
            <a:ext cx="10012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u="sng" dirty="0">
                <a:solidFill>
                  <a:srgbClr val="6F7471"/>
                </a:solidFill>
                <a:uFill>
                  <a:solidFill>
                    <a:srgbClr val="6F7471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2" invalidUrl="" action="" tgtFrame="" tooltip="[E3] Claims + tenders §§6.2, 6.4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[E3] Claims + tenders §§6.2, 6.4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6F7471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F24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3" name="Shape 1"/>
          <p:cNvSpPr/>
          <p:nvPr/>
        </p:nvSpPr>
        <p:spPr>
          <a:xfrm>
            <a:off x="260604" y="1082650"/>
            <a:ext cx="100584" cy="100584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29768" y="72237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08</a:t>
            </a:r>
            <a:endParaRPr lang="en-US" sz="950" dirty="0"/>
          </a:p>
        </p:txBody>
      </p:sp>
      <p:sp>
        <p:nvSpPr>
          <p:cNvPr id="5" name="Text 3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sp>
        <p:nvSpPr>
          <p:cNvPr id="6" name="Text 4"/>
          <p:cNvSpPr txBox="1"/>
          <p:nvPr/>
        </p:nvSpPr>
        <p:spPr>
          <a:xfrm>
            <a:off x="612648" y="475488"/>
            <a:ext cx="1065276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Аномалия — повод проверить,</a:t>
            </a:r>
            <a:endParaRPr lang="en-US" sz="3150" dirty="0"/>
          </a:p>
          <a:p>
            <a:pPr algn="l" indent="0" marL="0">
              <a:buNone/>
            </a:pPr>
            <a:r>
              <a:rPr lang="en-US" sz="315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а не обвинить</a:t>
            </a:r>
            <a:endParaRPr lang="en-US" sz="315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12648" y="1444752"/>
          <a:ext cx="10936224" cy="914400"/>
        </p:xfrm>
        <a:graphic>
          <a:graphicData uri="http://schemas.openxmlformats.org/drawingml/2006/table">
            <a:tbl>
              <a:tblPr/>
              <a:tblGrid>
                <a:gridCol w="2286000"/>
                <a:gridCol w="4206240"/>
                <a:gridCol w="4443984"/>
              </a:tblGrid>
              <a:tr h="42062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80" b="1" dirty="0">
                          <a:solidFill>
                            <a:srgbClr val="FCFAF5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Сигнал</a:t>
                      </a:r>
                      <a:endParaRPr lang="en-US" sz="12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B28A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2423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80" b="1" dirty="0">
                          <a:solidFill>
                            <a:srgbClr val="FCFAF5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Что делает система</a:t>
                      </a:r>
                      <a:endParaRPr lang="en-US" sz="12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B28A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2423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80" b="1" dirty="0">
                          <a:solidFill>
                            <a:srgbClr val="FCFAF5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Что делает человек</a:t>
                      </a:r>
                      <a:endParaRPr lang="en-US" sz="128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12700" cap="flat" cmpd="sng" algn="ctr">
                      <a:solidFill>
                        <a:srgbClr val="B28A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2423"/>
                    </a:solidFill>
                  </a:tcPr>
                </a:tc>
              </a:tr>
              <a:tr h="60350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60" b="1" dirty="0">
                          <a:solidFill>
                            <a:srgbClr val="FCFAF5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расход топлива</a:t>
                      </a:r>
                      <a:endParaRPr lang="en-US" sz="136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2423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60" dirty="0">
                          <a:solidFill>
                            <a:srgbClr val="FCFAF5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показывает отклонение</a:t>
                      </a:r>
                      <a:endParaRPr lang="en-US" sz="136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2423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60" dirty="0">
                          <a:solidFill>
                            <a:srgbClr val="FCFAF5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проверяет причину</a:t>
                      </a:r>
                      <a:endParaRPr lang="en-US" sz="136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2423"/>
                    </a:solidFill>
                  </a:tcPr>
                </a:tc>
              </a:tr>
              <a:tr h="60350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60" b="1" dirty="0">
                          <a:solidFill>
                            <a:srgbClr val="FCFAF5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режим работы</a:t>
                      </a:r>
                      <a:endParaRPr lang="en-US" sz="136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2423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60" dirty="0">
                          <a:solidFill>
                            <a:srgbClr val="FCFAF5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объясняет, почему выделен</a:t>
                      </a:r>
                      <a:endParaRPr lang="en-US" sz="136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2423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60" dirty="0">
                          <a:solidFill>
                            <a:srgbClr val="FCFAF5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расследует</a:t>
                      </a:r>
                      <a:endParaRPr lang="en-US" sz="136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2423"/>
                    </a:solidFill>
                  </a:tcPr>
                </a:tc>
              </a:tr>
              <a:tr h="60350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60" b="1" dirty="0">
                          <a:solidFill>
                            <a:srgbClr val="FCFAF5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телематика</a:t>
                      </a:r>
                      <a:endParaRPr lang="en-US" sz="136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2423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60" dirty="0">
                          <a:solidFill>
                            <a:srgbClr val="FCFAF5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показывает исходные данные</a:t>
                      </a:r>
                      <a:endParaRPr lang="en-US" sz="136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2423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60" dirty="0">
                          <a:solidFill>
                            <a:srgbClr val="FCFAF5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сопоставляет контекст</a:t>
                      </a:r>
                      <a:endParaRPr lang="en-US" sz="136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2423"/>
                    </a:solidFill>
                  </a:tcPr>
                </a:tc>
              </a:tr>
              <a:tr h="7040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60" b="1" dirty="0">
                          <a:solidFill>
                            <a:srgbClr val="FCFAF5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Запрещено</a:t>
                      </a:r>
                      <a:endParaRPr lang="en-US" sz="136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3A3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60" dirty="0">
                          <a:solidFill>
                            <a:srgbClr val="FCFAF5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автоштраф · кадровый вывод · «надёжность»</a:t>
                      </a:r>
                      <a:endParaRPr lang="en-US" sz="136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3A3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60" dirty="0">
                          <a:solidFill>
                            <a:srgbClr val="FCFAF5"/>
                          </a:solidFill>
                          <a:latin typeface="Golos Text" pitchFamily="34" charset="0"/>
                          <a:ea typeface="Golos Text" pitchFamily="34" charset="-122"/>
                          <a:cs typeface="Golos Text" pitchFamily="34" charset="-120"/>
                        </a:rPr>
                        <a:t>решение только по процедуре</a:t>
                      </a:r>
                      <a:endParaRPr lang="en-US" sz="1360" dirty="0">
                        <a:latin typeface="Golos Text" charset="0"/>
                        <a:ea typeface="Golos Text" charset="0"/>
                        <a:cs typeface="Golos Text" charset="0"/>
                      </a:endParaRPr>
                    </a:p>
                  </a:txBody>
                  <a:tcPr marL="36576" marR="73152" marT="64008" marB="64008" anchor="mid"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9525" cap="flat" cmpd="sng" algn="ctr">
                      <a:solidFill>
                        <a:srgbClr val="D8D3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23A37"/>
                    </a:solidFill>
                  </a:tcPr>
                </a:tc>
              </a:tr>
            </a:tbl>
          </a:graphicData>
        </a:graphic>
      </p:graphicFrame>
      <p:sp>
        <p:nvSpPr>
          <p:cNvPr id="8" name="Text 5"/>
          <p:cNvSpPr txBox="1"/>
          <p:nvPr/>
        </p:nvSpPr>
        <p:spPr>
          <a:xfrm>
            <a:off x="612648" y="4681728"/>
            <a:ext cx="7406640" cy="9418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80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Система отмечает необычный расход топлива, режим работы или отклонение телематики и показывает, почему случай выделен. Эксплуатация расследует причину. Автоматических штрафов, кадровых выводов и оценки «надёжности» водителя нет.</a:t>
            </a:r>
            <a:endParaRPr lang="en-US" sz="1580" dirty="0"/>
          </a:p>
        </p:txBody>
      </p:sp>
      <p:sp>
        <p:nvSpPr>
          <p:cNvPr id="9" name="Shape 6"/>
          <p:cNvSpPr/>
          <p:nvPr/>
        </p:nvSpPr>
        <p:spPr>
          <a:xfrm>
            <a:off x="8339328" y="4846320"/>
            <a:ext cx="146304" cy="0"/>
          </a:xfrm>
          <a:prstGeom prst="line">
            <a:avLst/>
          </a:prstGeom>
          <a:noFill/>
          <a:ln w="2667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10" name="Text 7"/>
          <p:cNvSpPr txBox="1"/>
          <p:nvPr/>
        </p:nvSpPr>
        <p:spPr>
          <a:xfrm>
            <a:off x="8567928" y="4754880"/>
            <a:ext cx="298094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FCFAF5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Pilot target · точность порога согласуется на данных заказчика</a:t>
            </a:r>
            <a:endParaRPr lang="en-US" sz="1050" dirty="0"/>
          </a:p>
        </p:txBody>
      </p:sp>
      <p:sp>
        <p:nvSpPr>
          <p:cNvPr id="11" name="Text 8"/>
          <p:cNvSpPr txBox="1"/>
          <p:nvPr/>
        </p:nvSpPr>
        <p:spPr>
          <a:xfrm>
            <a:off x="612648" y="5715000"/>
            <a:ext cx="79095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05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Сигнал помогает расследованию.</a:t>
            </a:r>
            <a:endParaRPr lang="en-US" sz="2050" dirty="0"/>
          </a:p>
          <a:p>
            <a:pPr algn="l" indent="0" marL="0">
              <a:buNone/>
            </a:pPr>
            <a:r>
              <a:rPr lang="en-US" sz="2050" b="1" dirty="0">
                <a:solidFill>
                  <a:srgbClr val="FCFAF5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Решение о человеке остаётся у человека.</a:t>
            </a:r>
            <a:endParaRPr lang="en-US" sz="2050" dirty="0"/>
          </a:p>
        </p:txBody>
      </p:sp>
      <p:sp>
        <p:nvSpPr>
          <p:cNvPr id="12" name="Text 9"/>
          <p:cNvSpPr/>
          <p:nvPr/>
        </p:nvSpPr>
        <p:spPr>
          <a:xfrm>
            <a:off x="612648" y="6419088"/>
            <a:ext cx="10012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u="sng" dirty="0">
                <a:solidFill>
                  <a:srgbClr val="FCFAF5"/>
                </a:solidFill>
                <a:uFill>
                  <a:solidFill>
                    <a:srgbClr val="FCFAF5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1" invalidUrl="" action="" tgtFrame="" tooltip="[E2] 152-ФЗ · статья 16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[E2] 152-ФЗ · статья 16</a:t>
            </a:r>
            <a:pPr algn="l" indent="0" marL="0">
              <a:buNone/>
            </a:pPr>
            <a:r>
              <a:rPr lang="en-US" sz="950" dirty="0">
                <a:solidFill>
                  <a:srgbClr val="AEB4B0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   </a:t>
            </a:r>
            <a:pPr algn="l" indent="0" marL="0">
              <a:buNone/>
            </a:pPr>
            <a:r>
              <a:rPr lang="en-US" sz="950" u="sng" dirty="0">
                <a:solidFill>
                  <a:srgbClr val="FCFAF5"/>
                </a:solidFill>
                <a:uFill>
                  <a:solidFill>
                    <a:srgbClr val="FCFAF5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2" invalidUrl="" action="" tgtFrame="" tooltip="[E3] Anomaly §6.4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[E3] Anomaly §6.4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AEB4B0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CFA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0896" y="475488"/>
            <a:ext cx="0" cy="5815584"/>
          </a:xfrm>
          <a:prstGeom prst="line">
            <a:avLst/>
          </a:prstGeom>
          <a:noFill/>
          <a:ln w="1905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3" name="Shape 1"/>
          <p:cNvSpPr/>
          <p:nvPr/>
        </p:nvSpPr>
        <p:spPr>
          <a:xfrm>
            <a:off x="260604" y="1121054"/>
            <a:ext cx="100584" cy="100584"/>
          </a:xfrm>
          <a:prstGeom prst="rect">
            <a:avLst/>
          </a:prstGeom>
          <a:solidFill>
            <a:srgbClr val="B28A52"/>
          </a:solidFill>
          <a:ln w="12700">
            <a:solidFill>
              <a:srgbClr val="FCFAF5">
                <a:alpha val="0"/>
              </a:srgbClr>
            </a:solidFill>
            <a:prstDash val="solid"/>
          </a:ln>
        </p:spPr>
      </p:sp>
      <p:sp>
        <p:nvSpPr>
          <p:cNvPr id="4" name="Text 2"/>
          <p:cNvSpPr txBox="1"/>
          <p:nvPr/>
        </p:nvSpPr>
        <p:spPr>
          <a:xfrm>
            <a:off x="429768" y="722376"/>
            <a:ext cx="3291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09</a:t>
            </a:r>
            <a:endParaRPr lang="en-US" sz="950" dirty="0"/>
          </a:p>
        </p:txBody>
      </p:sp>
      <p:sp>
        <p:nvSpPr>
          <p:cNvPr id="5" name="Text 3"/>
          <p:cNvSpPr txBox="1"/>
          <p:nvPr/>
        </p:nvSpPr>
        <p:spPr>
          <a:xfrm>
            <a:off x="612648" y="164592"/>
            <a:ext cx="1234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50" b="1" spc="150" kern="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ФОРМАТ 43</a:t>
            </a:r>
            <a:endParaRPr lang="en-US" sz="1150" dirty="0"/>
          </a:p>
        </p:txBody>
      </p:sp>
      <p:sp>
        <p:nvSpPr>
          <p:cNvPr id="6" name="Text 4"/>
          <p:cNvSpPr txBox="1"/>
          <p:nvPr/>
        </p:nvSpPr>
        <p:spPr>
          <a:xfrm>
            <a:off x="612648" y="475488"/>
            <a:ext cx="10652760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1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Пять моделей скрыты</a:t>
            </a:r>
            <a:endParaRPr lang="en-US" sz="3150" dirty="0"/>
          </a:p>
          <a:p>
            <a:pPr algn="l" indent="0" marL="0">
              <a:buNone/>
            </a:pPr>
            <a:r>
              <a:rPr lang="en-US" sz="315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за одним понятным помощником</a:t>
            </a:r>
            <a:endParaRPr lang="en-US" sz="3150" dirty="0"/>
          </a:p>
        </p:txBody>
      </p:sp>
      <p:sp>
        <p:nvSpPr>
          <p:cNvPr id="7" name="Text 5"/>
          <p:cNvSpPr txBox="1"/>
          <p:nvPr/>
        </p:nvSpPr>
        <p:spPr>
          <a:xfrm>
            <a:off x="612648" y="1600200"/>
            <a:ext cx="186537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60" b="1" spc="80" kern="0" dirty="0">
                <a:solidFill>
                  <a:srgbClr val="B28A52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ТЕКСТ</a:t>
            </a:r>
            <a:endParaRPr lang="en-US" sz="960" dirty="0"/>
          </a:p>
        </p:txBody>
      </p:sp>
      <p:sp>
        <p:nvSpPr>
          <p:cNvPr id="8" name="Shape 6"/>
          <p:cNvSpPr/>
          <p:nvPr/>
        </p:nvSpPr>
        <p:spPr>
          <a:xfrm>
            <a:off x="612648" y="1965960"/>
            <a:ext cx="1828800" cy="0"/>
          </a:xfrm>
          <a:prstGeom prst="line">
            <a:avLst/>
          </a:prstGeom>
          <a:noFill/>
          <a:ln w="1524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9" name="Text 7"/>
          <p:cNvSpPr txBox="1"/>
          <p:nvPr/>
        </p:nvSpPr>
        <p:spPr>
          <a:xfrm>
            <a:off x="612648" y="2267712"/>
            <a:ext cx="1874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43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Qwen работает с текстом и объяснениями.</a:t>
            </a:r>
            <a:endParaRPr lang="en-US" sz="1430" dirty="0"/>
          </a:p>
        </p:txBody>
      </p:sp>
      <p:sp>
        <p:nvSpPr>
          <p:cNvPr id="10" name="Text 8"/>
          <p:cNvSpPr txBox="1"/>
          <p:nvPr/>
        </p:nvSpPr>
        <p:spPr>
          <a:xfrm>
            <a:off x="2825496" y="1600200"/>
            <a:ext cx="186537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60" b="1" spc="80" kern="0" dirty="0">
                <a:solidFill>
                  <a:srgbClr val="B28A52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СКАН</a:t>
            </a:r>
            <a:endParaRPr lang="en-US" sz="960" dirty="0"/>
          </a:p>
        </p:txBody>
      </p:sp>
      <p:sp>
        <p:nvSpPr>
          <p:cNvPr id="11" name="Shape 9"/>
          <p:cNvSpPr/>
          <p:nvPr/>
        </p:nvSpPr>
        <p:spPr>
          <a:xfrm>
            <a:off x="2825496" y="1965960"/>
            <a:ext cx="1828800" cy="0"/>
          </a:xfrm>
          <a:prstGeom prst="line">
            <a:avLst/>
          </a:prstGeom>
          <a:noFill/>
          <a:ln w="1524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12" name="Text 10"/>
          <p:cNvSpPr txBox="1"/>
          <p:nvPr/>
        </p:nvSpPr>
        <p:spPr>
          <a:xfrm>
            <a:off x="2825496" y="2267712"/>
            <a:ext cx="1874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43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OCR читает транспортные сканы.</a:t>
            </a:r>
            <a:endParaRPr lang="en-US" sz="1430" dirty="0"/>
          </a:p>
        </p:txBody>
      </p:sp>
      <p:sp>
        <p:nvSpPr>
          <p:cNvPr id="13" name="Text 11"/>
          <p:cNvSpPr txBox="1"/>
          <p:nvPr/>
        </p:nvSpPr>
        <p:spPr>
          <a:xfrm>
            <a:off x="5038344" y="1600200"/>
            <a:ext cx="186537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60" b="1" spc="80" kern="0" dirty="0">
                <a:solidFill>
                  <a:srgbClr val="B28A52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РЕЧЬ</a:t>
            </a:r>
            <a:endParaRPr lang="en-US" sz="960" dirty="0"/>
          </a:p>
        </p:txBody>
      </p:sp>
      <p:sp>
        <p:nvSpPr>
          <p:cNvPr id="14" name="Shape 12"/>
          <p:cNvSpPr/>
          <p:nvPr/>
        </p:nvSpPr>
        <p:spPr>
          <a:xfrm>
            <a:off x="5038344" y="1965960"/>
            <a:ext cx="1828800" cy="0"/>
          </a:xfrm>
          <a:prstGeom prst="line">
            <a:avLst/>
          </a:prstGeom>
          <a:noFill/>
          <a:ln w="1524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15" name="Text 13"/>
          <p:cNvSpPr txBox="1"/>
          <p:nvPr/>
        </p:nvSpPr>
        <p:spPr>
          <a:xfrm>
            <a:off x="5038344" y="2267712"/>
            <a:ext cx="1874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43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Речевая модель разбирает звонки.</a:t>
            </a:r>
            <a:endParaRPr lang="en-US" sz="1430" dirty="0"/>
          </a:p>
        </p:txBody>
      </p:sp>
      <p:sp>
        <p:nvSpPr>
          <p:cNvPr id="16" name="Text 14"/>
          <p:cNvSpPr txBox="1"/>
          <p:nvPr/>
        </p:nvSpPr>
        <p:spPr>
          <a:xfrm>
            <a:off x="7251192" y="1600200"/>
            <a:ext cx="186537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60" b="1" spc="80" kern="0" dirty="0">
                <a:solidFill>
                  <a:srgbClr val="B28A52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ФОТО</a:t>
            </a:r>
            <a:endParaRPr lang="en-US" sz="960" dirty="0"/>
          </a:p>
        </p:txBody>
      </p:sp>
      <p:sp>
        <p:nvSpPr>
          <p:cNvPr id="17" name="Shape 15"/>
          <p:cNvSpPr/>
          <p:nvPr/>
        </p:nvSpPr>
        <p:spPr>
          <a:xfrm>
            <a:off x="7251192" y="1965960"/>
            <a:ext cx="1828800" cy="0"/>
          </a:xfrm>
          <a:prstGeom prst="line">
            <a:avLst/>
          </a:prstGeom>
          <a:noFill/>
          <a:ln w="15240">
            <a:solidFill>
              <a:srgbClr val="B28A52"/>
            </a:solidFill>
            <a:prstDash val="solid"/>
            <a:headEnd type="none"/>
            <a:tailEnd type="none"/>
          </a:ln>
        </p:spPr>
      </p:sp>
      <p:sp>
        <p:nvSpPr>
          <p:cNvPr id="18" name="Text 16"/>
          <p:cNvSpPr txBox="1"/>
          <p:nvPr/>
        </p:nvSpPr>
        <p:spPr>
          <a:xfrm>
            <a:off x="7251192" y="2267712"/>
            <a:ext cx="1874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43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Визуальная модель понимает фото повреждений и шильдиков.</a:t>
            </a:r>
            <a:endParaRPr lang="en-US" sz="1430" dirty="0"/>
          </a:p>
        </p:txBody>
      </p:sp>
      <p:sp>
        <p:nvSpPr>
          <p:cNvPr id="19" name="Text 17"/>
          <p:cNvSpPr txBox="1"/>
          <p:nvPr/>
        </p:nvSpPr>
        <p:spPr>
          <a:xfrm>
            <a:off x="9464040" y="1600200"/>
            <a:ext cx="186537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960" b="1" spc="80" kern="0" dirty="0">
                <a:solidFill>
                  <a:srgbClr val="B28A52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МАРКЕТИНГ</a:t>
            </a:r>
            <a:endParaRPr lang="en-US" sz="960" dirty="0"/>
          </a:p>
        </p:txBody>
      </p:sp>
      <p:sp>
        <p:nvSpPr>
          <p:cNvPr id="20" name="Shape 18"/>
          <p:cNvSpPr/>
          <p:nvPr/>
        </p:nvSpPr>
        <p:spPr>
          <a:xfrm>
            <a:off x="9464040" y="1965960"/>
            <a:ext cx="1828800" cy="0"/>
          </a:xfrm>
          <a:prstGeom prst="line">
            <a:avLst/>
          </a:prstGeom>
          <a:noFill/>
          <a:ln w="15240">
            <a:solidFill>
              <a:srgbClr val="A64B2A"/>
            </a:solidFill>
            <a:prstDash val="solid"/>
            <a:headEnd type="none"/>
            <a:tailEnd type="none"/>
          </a:ln>
        </p:spPr>
      </p:sp>
      <p:sp>
        <p:nvSpPr>
          <p:cNvPr id="21" name="Text 19"/>
          <p:cNvSpPr txBox="1"/>
          <p:nvPr/>
        </p:nvSpPr>
        <p:spPr>
          <a:xfrm>
            <a:off x="9464040" y="2267712"/>
            <a:ext cx="187452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430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Генератор изображений помогает маркетингу, но не служит доказательством по рейсу.</a:t>
            </a:r>
            <a:endParaRPr lang="en-US" sz="1430" dirty="0"/>
          </a:p>
        </p:txBody>
      </p:sp>
      <p:sp>
        <p:nvSpPr>
          <p:cNvPr id="22" name="Shape 20"/>
          <p:cNvSpPr/>
          <p:nvPr/>
        </p:nvSpPr>
        <p:spPr>
          <a:xfrm>
            <a:off x="612648" y="4041648"/>
            <a:ext cx="10424160" cy="0"/>
          </a:xfrm>
          <a:prstGeom prst="line">
            <a:avLst/>
          </a:prstGeom>
          <a:noFill/>
          <a:ln w="12700">
            <a:solidFill>
              <a:srgbClr val="D8D3C9"/>
            </a:solidFill>
            <a:prstDash val="solid"/>
            <a:headEnd type="none"/>
            <a:tailEnd type="none"/>
          </a:ln>
        </p:spPr>
      </p:sp>
      <p:sp>
        <p:nvSpPr>
          <p:cNvPr id="23" name="Shape 21"/>
          <p:cNvSpPr/>
          <p:nvPr/>
        </p:nvSpPr>
        <p:spPr>
          <a:xfrm>
            <a:off x="612648" y="4553712"/>
            <a:ext cx="146304" cy="0"/>
          </a:xfrm>
          <a:prstGeom prst="line">
            <a:avLst/>
          </a:prstGeom>
          <a:noFill/>
          <a:ln w="26670">
            <a:solidFill>
              <a:srgbClr val="A64B2A"/>
            </a:solidFill>
            <a:prstDash val="solid"/>
            <a:headEnd type="none"/>
            <a:tailEnd type="none"/>
          </a:ln>
        </p:spPr>
      </p:sp>
      <p:sp>
        <p:nvSpPr>
          <p:cNvPr id="24" name="Text 22"/>
          <p:cNvSpPr txBox="1"/>
          <p:nvPr/>
        </p:nvSpPr>
        <p:spPr>
          <a:xfrm>
            <a:off x="841248" y="4462272"/>
            <a:ext cx="368503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1F2423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Fact · назначение классов моделей</a:t>
            </a:r>
            <a:endParaRPr lang="en-US" sz="1050" dirty="0"/>
          </a:p>
        </p:txBody>
      </p:sp>
      <p:sp>
        <p:nvSpPr>
          <p:cNvPr id="25" name="Text 23"/>
          <p:cNvSpPr txBox="1"/>
          <p:nvPr/>
        </p:nvSpPr>
        <p:spPr>
          <a:xfrm>
            <a:off x="612648" y="5230368"/>
            <a:ext cx="9875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F2423"/>
                </a:solidFill>
                <a:latin typeface="Literata" pitchFamily="34" charset="0"/>
                <a:ea typeface="Literata" pitchFamily="34" charset="-122"/>
                <a:cs typeface="Literata" pitchFamily="34" charset="-120"/>
              </a:rPr>
              <a:t>Для каждого входа — свой инструмент и своя проверка.</a:t>
            </a:r>
            <a:endParaRPr lang="en-US" sz="2100" dirty="0"/>
          </a:p>
        </p:txBody>
      </p:sp>
      <p:sp>
        <p:nvSpPr>
          <p:cNvPr id="26" name="Text 24"/>
          <p:cNvSpPr/>
          <p:nvPr/>
        </p:nvSpPr>
        <p:spPr>
          <a:xfrm>
            <a:off x="612648" y="6419088"/>
            <a:ext cx="100126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950" u="sng" dirty="0">
                <a:solidFill>
                  <a:srgbClr val="6F7471"/>
                </a:solidFill>
                <a:uFill>
                  <a:solidFill>
                    <a:srgbClr val="6F7471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1" invalidUrl="" action="" tgtFrame="" tooltip="[E4] Model cards S19–S31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[E4] Model cards S19–S31</a:t>
            </a:r>
            <a:pPr algn="l" indent="0" marL="0">
              <a:buNone/>
            </a:pPr>
            <a:r>
              <a:rPr lang="en-US" sz="950" dirty="0">
                <a:solidFill>
                  <a:srgbClr val="6F7471"/>
                </a:solidFill>
                <a:latin typeface="Golos Text" pitchFamily="34" charset="0"/>
                <a:ea typeface="Golos Text" pitchFamily="34" charset="-122"/>
                <a:cs typeface="Golos Text" pitchFamily="34" charset="-120"/>
              </a:rPr>
              <a:t>   </a:t>
            </a:r>
            <a:pPr algn="l" indent="0" marL="0">
              <a:buNone/>
            </a:pPr>
            <a:r>
              <a:rPr lang="en-US" sz="950" u="sng" dirty="0">
                <a:solidFill>
                  <a:srgbClr val="6F7471"/>
                </a:solidFill>
                <a:uFill>
                  <a:solidFill>
                    <a:srgbClr val="6F7471"/>
                  </a:solidFill>
                </a:uFill>
                <a:latin typeface="Golos Text" pitchFamily="34" charset="0"/>
                <a:ea typeface="Golos Text" pitchFamily="34" charset="-122"/>
                <a:cs typeface="Golos Text" pitchFamily="34" charset="-120"/>
                <a:hlinkClick r:id="rId2" invalidUrl="" action="" tgtFrame="" tooltip="[S] Docling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[S] Docling</a:t>
            </a:r>
            <a:endParaRPr lang="en-US" sz="9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301984" y="6455664"/>
            <a:ext cx="256032" cy="1280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950">
                <a:solidFill>
                  <a:srgbClr val="6F7471"/>
                </a:solidFill>
                <a:latin typeface="Golos Text"/>
                <a:ea typeface="Golos Text"/>
                <a:cs typeface="Golos Text"/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Literat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Golos Tex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ФОРМАТ 43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Рейс, техника и документы — logistics premium v2</dc:title>
  <dc:subject>Локальный AI для логистики, автопарка и спецтехники</dc:subject>
  <dc:creator>Format43 / Codex</dc:creator>
  <cp:lastModifiedBy>Format43 / Codex</cp:lastModifiedBy>
  <cp:revision>1</cp:revision>
  <dcterms:created xsi:type="dcterms:W3CDTF">2026-09-09T12:41:14Z</dcterms:created>
  <dcterms:modified xsi:type="dcterms:W3CDTF">2026-09-09T12:41:14Z</dcterms:modified>
</cp:coreProperties>
</file>